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82" r:id="rId3"/>
    <p:sldId id="279" r:id="rId4"/>
    <p:sldId id="280" r:id="rId5"/>
    <p:sldId id="283" r:id="rId6"/>
    <p:sldId id="286" r:id="rId7"/>
    <p:sldId id="292" r:id="rId8"/>
    <p:sldId id="289" r:id="rId9"/>
    <p:sldId id="288" r:id="rId10"/>
    <p:sldId id="291" r:id="rId11"/>
    <p:sldId id="290" r:id="rId12"/>
    <p:sldId id="27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92" d="100"/>
          <a:sy n="92" d="100"/>
        </p:scale>
        <p:origin x="765" y="5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8ABFD-1FA2-4E4E-A61E-5125993475B5}" type="datetimeFigureOut">
              <a:rPr lang="en-US" smtClean="0"/>
              <a:t>4/5/2017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74D26-9FFF-DA4F-840C-1A58754820DA}" type="slidenum">
              <a:rPr lang="en-US" smtClean="0"/>
              <a:t>‹#›</a:t>
            </a:fld>
            <a:endParaRPr lang="en-US"/>
          </a:p>
        </p:txBody>
      </p:sp>
    </p:spTree>
    <p:extLst>
      <p:ext uri="{BB962C8B-B14F-4D97-AF65-F5344CB8AC3E}">
        <p14:creationId xmlns:p14="http://schemas.microsoft.com/office/powerpoint/2010/main" val="137563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40304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47554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91957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47491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ADC62BB-1AE7-9A42-925F-189FC1B562A1}"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43854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ADC62BB-1AE7-9A42-925F-189FC1B562A1}"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44488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ADC62BB-1AE7-9A42-925F-189FC1B562A1}"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372615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ADC62BB-1AE7-9A42-925F-189FC1B562A1}"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63503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C62BB-1AE7-9A42-925F-189FC1B562A1}"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6473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ADC62BB-1AE7-9A42-925F-189FC1B562A1}"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100960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ADC62BB-1AE7-9A42-925F-189FC1B562A1}"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95153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C62BB-1AE7-9A42-925F-189FC1B562A1}" type="datetimeFigureOut">
              <a:rPr lang="en-US" smtClean="0"/>
              <a:t>4/5/2017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E3CE5-8F97-1243-92A0-CC096ACC1468}" type="slidenum">
              <a:rPr lang="en-US" smtClean="0"/>
              <a:t>‹#›</a:t>
            </a:fld>
            <a:endParaRPr lang="en-US"/>
          </a:p>
        </p:txBody>
      </p:sp>
    </p:spTree>
    <p:extLst>
      <p:ext uri="{BB962C8B-B14F-4D97-AF65-F5344CB8AC3E}">
        <p14:creationId xmlns:p14="http://schemas.microsoft.com/office/powerpoint/2010/main" val="264485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519" y="2670869"/>
            <a:ext cx="8185763" cy="2976764"/>
          </a:xfrm>
        </p:spPr>
        <p:txBody>
          <a:bodyPr anchor="t" anchorCtr="0">
            <a:noAutofit/>
          </a:bodyPr>
          <a:lstStyle/>
          <a:p>
            <a:r>
              <a:rPr lang="en-GB" sz="3600" dirty="0">
                <a:solidFill>
                  <a:schemeClr val="bg1"/>
                </a:solidFill>
              </a:rPr>
              <a:t>The impact of inflammatory rheumatic diseases (such as arthritis and lupus) on transitions to </a:t>
            </a:r>
            <a:r>
              <a:rPr lang="en-GB" sz="3600" dirty="0" smtClean="0">
                <a:solidFill>
                  <a:schemeClr val="bg1"/>
                </a:solidFill>
              </a:rPr>
              <a:t>motherhood: </a:t>
            </a:r>
            <a:r>
              <a:rPr lang="en-GB" sz="3600" dirty="0">
                <a:solidFill>
                  <a:schemeClr val="bg1"/>
                </a:solidFill>
              </a:rPr>
              <a:t>The STAR </a:t>
            </a:r>
            <a:r>
              <a:rPr lang="en-GB" sz="3600" dirty="0" smtClean="0">
                <a:solidFill>
                  <a:schemeClr val="bg1"/>
                </a:solidFill>
              </a:rPr>
              <a:t>Family </a:t>
            </a:r>
            <a:r>
              <a:rPr lang="en-GB" sz="3600" dirty="0">
                <a:solidFill>
                  <a:schemeClr val="bg1"/>
                </a:solidFill>
              </a:rPr>
              <a:t>study</a:t>
            </a:r>
            <a:r>
              <a:rPr lang="en-GB" sz="3600" dirty="0" smtClean="0">
                <a:solidFill>
                  <a:schemeClr val="bg1"/>
                </a:solidFill>
              </a:rPr>
              <a:t/>
            </a:r>
            <a:br>
              <a:rPr lang="en-GB" sz="3600" dirty="0" smtClean="0">
                <a:solidFill>
                  <a:schemeClr val="bg1"/>
                </a:solidFill>
              </a:rPr>
            </a:br>
            <a:r>
              <a:rPr lang="en-GB" sz="2400" dirty="0" smtClean="0">
                <a:solidFill>
                  <a:schemeClr val="bg1"/>
                </a:solidFill>
              </a:rPr>
              <a:t>Aimee Grant, </a:t>
            </a:r>
            <a:r>
              <a:rPr lang="en-US" sz="2400" dirty="0">
                <a:solidFill>
                  <a:schemeClr val="bg1"/>
                </a:solidFill>
              </a:rPr>
              <a:t>Denitza Williams, Bethan Pell, Helen Stanton, Rhiannon Phillips on behalf of the STAR </a:t>
            </a:r>
            <a:r>
              <a:rPr lang="en-US" sz="2400" dirty="0" smtClean="0">
                <a:solidFill>
                  <a:schemeClr val="bg1"/>
                </a:solidFill>
              </a:rPr>
              <a:t>Family study </a:t>
            </a:r>
            <a:r>
              <a:rPr lang="en-US" sz="2400" dirty="0">
                <a:solidFill>
                  <a:schemeClr val="bg1"/>
                </a:solidFill>
              </a:rPr>
              <a:t>team</a:t>
            </a:r>
            <a:r>
              <a:rPr lang="en-GB" sz="2400" dirty="0"/>
              <a:t/>
            </a:r>
            <a:br>
              <a:rPr lang="en-GB" sz="2400" dirty="0"/>
            </a:br>
            <a:endParaRPr lang="en-US" sz="2400" dirty="0">
              <a:solidFill>
                <a:schemeClr val="bg1"/>
              </a:solidFill>
              <a:latin typeface="Franklin Gothic Book"/>
              <a:cs typeface="Franklin Gothic Book"/>
            </a:endParaRPr>
          </a:p>
        </p:txBody>
      </p:sp>
      <p:pic>
        <p:nvPicPr>
          <p:cNvPr id="3" name="Picture 2"/>
          <p:cNvPicPr>
            <a:picLocks noChangeAspect="1"/>
          </p:cNvPicPr>
          <p:nvPr/>
        </p:nvPicPr>
        <p:blipFill>
          <a:blip r:embed="rId3"/>
          <a:stretch>
            <a:fillRect/>
          </a:stretch>
        </p:blipFill>
        <p:spPr>
          <a:xfrm>
            <a:off x="7534275" y="381000"/>
            <a:ext cx="1397611" cy="1394082"/>
          </a:xfrm>
          <a:prstGeom prst="rect">
            <a:avLst/>
          </a:prstGeom>
        </p:spPr>
      </p:pic>
      <p:pic>
        <p:nvPicPr>
          <p:cNvPr id="4" name="Picture 3"/>
          <p:cNvPicPr>
            <a:picLocks noChangeAspect="1"/>
          </p:cNvPicPr>
          <p:nvPr/>
        </p:nvPicPr>
        <p:blipFill>
          <a:blip r:embed="rId4"/>
          <a:stretch>
            <a:fillRect/>
          </a:stretch>
        </p:blipFill>
        <p:spPr>
          <a:xfrm>
            <a:off x="3908994" y="361950"/>
            <a:ext cx="3316476" cy="1386549"/>
          </a:xfrm>
          <a:prstGeom prst="rect">
            <a:avLst/>
          </a:prstGeom>
        </p:spPr>
      </p:pic>
    </p:spTree>
    <p:extLst>
      <p:ext uri="{BB962C8B-B14F-4D97-AF65-F5344CB8AC3E}">
        <p14:creationId xmlns:p14="http://schemas.microsoft.com/office/powerpoint/2010/main" val="672559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Impact of RD on family planning</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a:bodyPr>
          <a:lstStyle/>
          <a:p>
            <a:r>
              <a:rPr lang="en-US" sz="2400" dirty="0" smtClean="0">
                <a:latin typeface="Franklin Gothic Book"/>
                <a:cs typeface="Franklin Gothic Book"/>
              </a:rPr>
              <a:t>Centrality of the unknown</a:t>
            </a:r>
          </a:p>
          <a:p>
            <a:pPr lvl="1"/>
            <a:r>
              <a:rPr lang="en-US" sz="2000" dirty="0" smtClean="0">
                <a:latin typeface="Franklin Gothic Book"/>
                <a:cs typeface="Franklin Gothic Book"/>
              </a:rPr>
              <a:t>Passive, low sense of self-control</a:t>
            </a:r>
          </a:p>
          <a:p>
            <a:r>
              <a:rPr lang="en-US" sz="2400" dirty="0" smtClean="0">
                <a:latin typeface="Franklin Gothic Book"/>
                <a:cs typeface="Franklin Gothic Book"/>
              </a:rPr>
              <a:t>Conflict </a:t>
            </a:r>
            <a:r>
              <a:rPr lang="en-US" sz="2400" dirty="0">
                <a:latin typeface="Franklin Gothic Book"/>
                <a:cs typeface="Franklin Gothic Book"/>
              </a:rPr>
              <a:t>between </a:t>
            </a:r>
            <a:r>
              <a:rPr lang="en-US" sz="2400" dirty="0" smtClean="0">
                <a:latin typeface="Franklin Gothic Book"/>
                <a:cs typeface="Franklin Gothic Book"/>
              </a:rPr>
              <a:t>patient role and </a:t>
            </a:r>
            <a:r>
              <a:rPr lang="en-US" sz="2400" dirty="0" smtClean="0">
                <a:latin typeface="Franklin Gothic Book"/>
                <a:cs typeface="Franklin Gothic Book"/>
              </a:rPr>
              <a:t>maternal </a:t>
            </a:r>
            <a:r>
              <a:rPr lang="en-US" sz="2400" dirty="0" smtClean="0">
                <a:latin typeface="Franklin Gothic Book"/>
                <a:cs typeface="Franklin Gothic Book"/>
              </a:rPr>
              <a:t>identity</a:t>
            </a:r>
          </a:p>
          <a:p>
            <a:r>
              <a:rPr lang="en-US" sz="2400" dirty="0" smtClean="0">
                <a:latin typeface="Franklin Gothic Book"/>
                <a:cs typeface="Franklin Gothic Book"/>
              </a:rPr>
              <a:t>Inaccessibility </a:t>
            </a:r>
            <a:r>
              <a:rPr lang="en-US" sz="2400" dirty="0" smtClean="0">
                <a:latin typeface="Franklin Gothic Book"/>
                <a:cs typeface="Franklin Gothic Book"/>
              </a:rPr>
              <a:t>of motherhood: in relationships and when single</a:t>
            </a:r>
          </a:p>
          <a:p>
            <a:r>
              <a:rPr lang="en-US" sz="2400" dirty="0" smtClean="0">
                <a:latin typeface="Franklin Gothic Book"/>
                <a:cs typeface="Franklin Gothic Book"/>
              </a:rPr>
              <a:t>The </a:t>
            </a:r>
            <a:r>
              <a:rPr lang="en-US" sz="2400" dirty="0">
                <a:latin typeface="Franklin Gothic Book"/>
                <a:cs typeface="Franklin Gothic Book"/>
              </a:rPr>
              <a:t>health service do </a:t>
            </a:r>
            <a:r>
              <a:rPr lang="en-US" sz="2400" dirty="0" smtClean="0">
                <a:latin typeface="Franklin Gothic Book"/>
                <a:cs typeface="Franklin Gothic Book"/>
              </a:rPr>
              <a:t>not always </a:t>
            </a:r>
            <a:r>
              <a:rPr lang="en-US" sz="2400" dirty="0">
                <a:latin typeface="Franklin Gothic Book"/>
                <a:cs typeface="Franklin Gothic Book"/>
              </a:rPr>
              <a:t>consider this </a:t>
            </a:r>
            <a:r>
              <a:rPr lang="en-US" sz="2400" dirty="0" smtClean="0">
                <a:latin typeface="Franklin Gothic Book"/>
                <a:cs typeface="Franklin Gothic Book"/>
              </a:rPr>
              <a:t>holistically</a:t>
            </a:r>
          </a:p>
          <a:p>
            <a:endParaRPr lang="en-US" sz="2400" dirty="0" smtClean="0">
              <a:latin typeface="Franklin Gothic Book"/>
              <a:cs typeface="Franklin Gothic Book"/>
            </a:endParaRPr>
          </a:p>
          <a:p>
            <a:pPr marL="0" indent="0">
              <a:buNone/>
            </a:pPr>
            <a:r>
              <a:rPr lang="en-US" sz="2400" b="1" dirty="0" smtClean="0">
                <a:solidFill>
                  <a:srgbClr val="7030A0"/>
                </a:solidFill>
                <a:latin typeface="Franklin Gothic Book"/>
                <a:cs typeface="Franklin Gothic Book"/>
              </a:rPr>
              <a:t>There is a need for more support and information for women with RD when they are of child-bearing age</a:t>
            </a:r>
            <a:endParaRPr lang="en-US" sz="2400" b="1" dirty="0" smtClean="0">
              <a:solidFill>
                <a:srgbClr val="7030A0"/>
              </a:solidFill>
              <a:latin typeface="Franklin Gothic Book"/>
              <a:cs typeface="Franklin Gothic Book"/>
            </a:endParaRPr>
          </a:p>
        </p:txBody>
      </p:sp>
    </p:spTree>
    <p:extLst>
      <p:ext uri="{BB962C8B-B14F-4D97-AF65-F5344CB8AC3E}">
        <p14:creationId xmlns:p14="http://schemas.microsoft.com/office/powerpoint/2010/main" val="2457977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References</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a:bodyPr>
          <a:lstStyle/>
          <a:p>
            <a:pPr marL="0" indent="0">
              <a:buNone/>
            </a:pPr>
            <a:r>
              <a:rPr lang="en-US" sz="1600" dirty="0"/>
              <a:t>Ackerman IN, </a:t>
            </a:r>
            <a:r>
              <a:rPr lang="en-US" sz="1600" dirty="0" err="1"/>
              <a:t>Ngian</a:t>
            </a:r>
            <a:r>
              <a:rPr lang="en-US" sz="1600" dirty="0"/>
              <a:t> G-S, Van </a:t>
            </a:r>
            <a:r>
              <a:rPr lang="en-US" sz="1600" dirty="0" err="1"/>
              <a:t>Doornum</a:t>
            </a:r>
            <a:r>
              <a:rPr lang="en-US" sz="1600" dirty="0"/>
              <a:t> S, Briggs AM</a:t>
            </a:r>
            <a:r>
              <a:rPr lang="en-US" sz="1600" dirty="0" smtClean="0"/>
              <a:t>. (2016) </a:t>
            </a:r>
            <a:r>
              <a:rPr lang="en-US" sz="1600" dirty="0"/>
              <a:t>A systematic review of interventions to improve knowledge and self-management skills concerning contraception, pregnancy and breastfeeding in people with rheumatoid arthritis. Clinical </a:t>
            </a:r>
            <a:r>
              <a:rPr lang="en-US" sz="1600" dirty="0" smtClean="0"/>
              <a:t>Rheumatology</a:t>
            </a:r>
            <a:r>
              <a:rPr lang="en-US" sz="1600" dirty="0" smtClean="0"/>
              <a:t>. 35(1</a:t>
            </a:r>
            <a:r>
              <a:rPr lang="en-US" sz="1600" dirty="0"/>
              <a:t>):33-41</a:t>
            </a:r>
            <a:r>
              <a:rPr lang="en-US" sz="1600" dirty="0" smtClean="0"/>
              <a:t>.</a:t>
            </a:r>
          </a:p>
          <a:p>
            <a:pPr marL="0" indent="0">
              <a:buNone/>
            </a:pPr>
            <a:endParaRPr lang="en-US" sz="1600" dirty="0"/>
          </a:p>
          <a:p>
            <a:pPr marL="0" indent="0">
              <a:buNone/>
            </a:pPr>
            <a:r>
              <a:rPr lang="en-GB" sz="1600" dirty="0"/>
              <a:t>Sheridan, J., Chamberlain, K., &amp; Dupuis, A. (2011). </a:t>
            </a:r>
            <a:r>
              <a:rPr lang="en-GB" sz="1600" dirty="0" err="1"/>
              <a:t>Timelining</a:t>
            </a:r>
            <a:r>
              <a:rPr lang="en-GB" sz="1600" dirty="0"/>
              <a:t>: Visualizing Experience. </a:t>
            </a:r>
            <a:r>
              <a:rPr lang="en-GB" sz="1600" i="1" dirty="0"/>
              <a:t>Qualitative Research</a:t>
            </a:r>
            <a:r>
              <a:rPr lang="en-GB" sz="1600" dirty="0"/>
              <a:t>, </a:t>
            </a:r>
            <a:r>
              <a:rPr lang="en-GB" sz="1600" i="1" dirty="0"/>
              <a:t>11</a:t>
            </a:r>
            <a:r>
              <a:rPr lang="en-GB" sz="1600" dirty="0"/>
              <a:t>(5), 552–569. https://doi.org/10.1177/1468794111413235</a:t>
            </a:r>
          </a:p>
          <a:p>
            <a:pPr marL="0" indent="0">
              <a:buNone/>
            </a:pPr>
            <a:endParaRPr lang="en-GB" sz="1600" dirty="0"/>
          </a:p>
        </p:txBody>
      </p:sp>
    </p:spTree>
    <p:extLst>
      <p:ext uri="{BB962C8B-B14F-4D97-AF65-F5344CB8AC3E}">
        <p14:creationId xmlns:p14="http://schemas.microsoft.com/office/powerpoint/2010/main" val="82353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Thank you</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a:bodyPr>
          <a:lstStyle/>
          <a:p>
            <a:r>
              <a:rPr lang="en-US" sz="2400" dirty="0" smtClean="0">
                <a:latin typeface="Franklin Gothic Book"/>
                <a:cs typeface="Franklin Gothic Book"/>
              </a:rPr>
              <a:t>Any </a:t>
            </a:r>
            <a:r>
              <a:rPr lang="en-US" sz="2400" smtClean="0">
                <a:latin typeface="Franklin Gothic Book"/>
                <a:cs typeface="Franklin Gothic Book"/>
              </a:rPr>
              <a:t>Questions?</a:t>
            </a:r>
            <a:endParaRPr lang="en-US" sz="2400" dirty="0" smtClean="0">
              <a:latin typeface="Franklin Gothic Book"/>
              <a:cs typeface="Franklin Gothic Book"/>
            </a:endParaRPr>
          </a:p>
          <a:p>
            <a:endParaRPr lang="en-US" sz="2400" dirty="0">
              <a:latin typeface="Franklin Gothic Book"/>
              <a:cs typeface="Franklin Gothic Book"/>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171266" y="4859678"/>
            <a:ext cx="1240169" cy="842671"/>
          </a:xfrm>
          <a:prstGeom prst="rect">
            <a:avLst/>
          </a:prstGeom>
          <a:noFill/>
          <a:ln>
            <a:noFill/>
          </a:ln>
        </p:spPr>
      </p:pic>
      <p:pic>
        <p:nvPicPr>
          <p:cNvPr id="5" name="Picture 4" descr="http://www.pattonscommunity.co.uk/media/17998/cruk_pos_cmyk_3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11" y="4890500"/>
            <a:ext cx="1743399" cy="923155"/>
          </a:xfrm>
          <a:prstGeom prst="rect">
            <a:avLst/>
          </a:prstGeom>
          <a:noFill/>
          <a:ln>
            <a:noFill/>
          </a:ln>
        </p:spPr>
      </p:pic>
      <p:pic>
        <p:nvPicPr>
          <p:cNvPr id="6" name="Picture 5" descr="D:\Communications Strategy\Branding Guidelines\WG_Funded_logo.JPG"/>
          <p:cNvPicPr/>
          <p:nvPr/>
        </p:nvPicPr>
        <p:blipFill>
          <a:blip r:embed="rId5">
            <a:extLst>
              <a:ext uri="{28A0092B-C50C-407E-A947-70E740481C1C}">
                <a14:useLocalDpi xmlns:a14="http://schemas.microsoft.com/office/drawing/2010/main" val="0"/>
              </a:ext>
            </a:extLst>
          </a:blip>
          <a:srcRect/>
          <a:stretch>
            <a:fillRect/>
          </a:stretch>
        </p:blipFill>
        <p:spPr bwMode="auto">
          <a:xfrm>
            <a:off x="2522907" y="4983061"/>
            <a:ext cx="1911849" cy="791303"/>
          </a:xfrm>
          <a:prstGeom prst="rect">
            <a:avLst/>
          </a:prstGeom>
          <a:noFill/>
          <a:ln>
            <a:noFill/>
          </a:ln>
        </p:spPr>
      </p:pic>
      <p:pic>
        <p:nvPicPr>
          <p:cNvPr id="7" name="Picture 6" descr="D:\Communications Strategy\Branding Guidelines\Health and Care Research Wales Branding Guidelines\Health and Care Research Wales full colour logo CMYK.jpg"/>
          <p:cNvPicPr/>
          <p:nvPr/>
        </p:nvPicPr>
        <p:blipFill>
          <a:blip r:embed="rId6">
            <a:extLst>
              <a:ext uri="{28A0092B-C50C-407E-A947-70E740481C1C}">
                <a14:useLocalDpi xmlns:a14="http://schemas.microsoft.com/office/drawing/2010/main" val="0"/>
              </a:ext>
            </a:extLst>
          </a:blip>
          <a:srcRect/>
          <a:stretch>
            <a:fillRect/>
          </a:stretch>
        </p:blipFill>
        <p:spPr bwMode="auto">
          <a:xfrm>
            <a:off x="469454" y="4767209"/>
            <a:ext cx="1626474" cy="1180011"/>
          </a:xfrm>
          <a:prstGeom prst="rect">
            <a:avLst/>
          </a:prstGeom>
          <a:noFill/>
          <a:ln>
            <a:noFill/>
          </a:ln>
        </p:spPr>
      </p:pic>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4044726" y="2370958"/>
            <a:ext cx="574040" cy="574040"/>
          </a:xfrm>
          <a:prstGeom prst="rect">
            <a:avLst/>
          </a:prstGeom>
          <a:noFill/>
          <a:ln>
            <a:noFill/>
          </a:ln>
        </p:spPr>
      </p:pic>
      <p:sp>
        <p:nvSpPr>
          <p:cNvPr id="12" name="Rectangle 11"/>
          <p:cNvSpPr/>
          <p:nvPr/>
        </p:nvSpPr>
        <p:spPr>
          <a:xfrm>
            <a:off x="4953011" y="1864822"/>
            <a:ext cx="2409634" cy="1938992"/>
          </a:xfrm>
          <a:prstGeom prst="rect">
            <a:avLst/>
          </a:prstGeom>
        </p:spPr>
        <p:txBody>
          <a:bodyPr wrap="none">
            <a:spAutoFit/>
          </a:bodyPr>
          <a:lstStyle/>
          <a:p>
            <a:pPr>
              <a:spcAft>
                <a:spcPts val="0"/>
              </a:spcAft>
            </a:pPr>
            <a:r>
              <a:rPr lang="en-GB" sz="2400" dirty="0" smtClean="0">
                <a:latin typeface="Franklin Gothic Book" charset="0"/>
                <a:ea typeface="Franklin Gothic Book" charset="0"/>
                <a:cs typeface="Franklin Gothic Book" charset="0"/>
              </a:rPr>
              <a:t>@</a:t>
            </a:r>
            <a:r>
              <a:rPr lang="en-GB" sz="2400" dirty="0" err="1" smtClean="0">
                <a:latin typeface="Franklin Gothic Book" charset="0"/>
                <a:ea typeface="Franklin Gothic Book" charset="0"/>
                <a:cs typeface="Franklin Gothic Book" charset="0"/>
              </a:rPr>
              <a:t>CTRCardiffUni</a:t>
            </a:r>
            <a:endParaRPr lang="en-GB" sz="2400" dirty="0" smtClean="0">
              <a:latin typeface="Franklin Gothic Book" charset="0"/>
              <a:ea typeface="Franklin Gothic Book" charset="0"/>
              <a:cs typeface="Franklin Gothic Book" charset="0"/>
            </a:endParaRPr>
          </a:p>
          <a:p>
            <a:pPr>
              <a:spcAft>
                <a:spcPts val="0"/>
              </a:spcAft>
            </a:pPr>
            <a:r>
              <a:rPr lang="en-GB" sz="2400" dirty="0" smtClean="0">
                <a:effectLst/>
                <a:latin typeface="Franklin Gothic Book" charset="0"/>
                <a:ea typeface="Franklin Gothic Book" charset="0"/>
                <a:cs typeface="Franklin Gothic Book" charset="0"/>
              </a:rPr>
              <a:t>@</a:t>
            </a:r>
            <a:r>
              <a:rPr lang="en-GB" sz="2400" smtClean="0">
                <a:effectLst/>
                <a:latin typeface="Franklin Gothic Book" charset="0"/>
                <a:ea typeface="Franklin Gothic Book" charset="0"/>
                <a:cs typeface="Franklin Gothic Book" charset="0"/>
              </a:rPr>
              <a:t>DrAimeeGrant</a:t>
            </a:r>
            <a:endParaRPr lang="en-GB" sz="2400" dirty="0" smtClean="0">
              <a:effectLst/>
              <a:latin typeface="Franklin Gothic Book" charset="0"/>
              <a:ea typeface="Franklin Gothic Book" charset="0"/>
              <a:cs typeface="Franklin Gothic Book" charset="0"/>
            </a:endParaRPr>
          </a:p>
          <a:p>
            <a:pPr>
              <a:spcAft>
                <a:spcPts val="0"/>
              </a:spcAft>
            </a:pPr>
            <a:r>
              <a:rPr lang="en-GB" sz="2400" dirty="0" smtClean="0">
                <a:latin typeface="Franklin Gothic Book" charset="0"/>
                <a:ea typeface="Franklin Gothic Book" charset="0"/>
                <a:cs typeface="Franklin Gothic Book" charset="0"/>
              </a:rPr>
              <a:t>@</a:t>
            </a:r>
            <a:r>
              <a:rPr lang="en-GB" sz="2400" dirty="0" err="1" smtClean="0">
                <a:latin typeface="Franklin Gothic Book" charset="0"/>
                <a:ea typeface="Franklin Gothic Book" charset="0"/>
                <a:cs typeface="Franklin Gothic Book" charset="0"/>
              </a:rPr>
              <a:t>denitzawilliams</a:t>
            </a:r>
            <a:endParaRPr lang="en-GB" sz="2400" dirty="0" smtClean="0">
              <a:latin typeface="Franklin Gothic Book" charset="0"/>
              <a:ea typeface="Franklin Gothic Book" charset="0"/>
              <a:cs typeface="Franklin Gothic Book" charset="0"/>
            </a:endParaRPr>
          </a:p>
          <a:p>
            <a:pPr>
              <a:spcAft>
                <a:spcPts val="0"/>
              </a:spcAft>
            </a:pPr>
            <a:r>
              <a:rPr lang="en-GB" sz="2400" dirty="0" smtClean="0">
                <a:effectLst/>
                <a:latin typeface="Franklin Gothic Book" charset="0"/>
                <a:ea typeface="Franklin Gothic Book" charset="0"/>
                <a:cs typeface="Franklin Gothic Book" charset="0"/>
              </a:rPr>
              <a:t>@</a:t>
            </a:r>
            <a:r>
              <a:rPr lang="en-GB" sz="2400" dirty="0" err="1" smtClean="0">
                <a:effectLst/>
                <a:latin typeface="Franklin Gothic Book" charset="0"/>
                <a:ea typeface="Franklin Gothic Book" charset="0"/>
                <a:cs typeface="Franklin Gothic Book" charset="0"/>
              </a:rPr>
              <a:t>BethanPell</a:t>
            </a:r>
            <a:endParaRPr lang="en-GB" sz="2400" dirty="0" smtClean="0">
              <a:effectLst/>
              <a:latin typeface="Franklin Gothic Book" charset="0"/>
              <a:ea typeface="Franklin Gothic Book" charset="0"/>
              <a:cs typeface="Franklin Gothic Book" charset="0"/>
            </a:endParaRPr>
          </a:p>
          <a:p>
            <a:pPr>
              <a:spcAft>
                <a:spcPts val="0"/>
              </a:spcAft>
            </a:pPr>
            <a:r>
              <a:rPr lang="en-GB" sz="2400" dirty="0" smtClean="0">
                <a:latin typeface="Franklin Gothic Book" charset="0"/>
                <a:ea typeface="Franklin Gothic Book" charset="0"/>
                <a:cs typeface="Franklin Gothic Book" charset="0"/>
              </a:rPr>
              <a:t>@</a:t>
            </a:r>
            <a:r>
              <a:rPr lang="en-GB" sz="2400" dirty="0" err="1" smtClean="0">
                <a:latin typeface="Franklin Gothic Book" charset="0"/>
                <a:ea typeface="Franklin Gothic Book" charset="0"/>
                <a:cs typeface="Franklin Gothic Book" charset="0"/>
              </a:rPr>
              <a:t>nannon_philips</a:t>
            </a:r>
            <a:endParaRPr lang="en-US" sz="2400" dirty="0">
              <a:effectLst/>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405692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Acknowledgements</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fontScale="92500" lnSpcReduction="10000"/>
          </a:bodyPr>
          <a:lstStyle/>
          <a:p>
            <a:r>
              <a:rPr lang="en-US" sz="2400" dirty="0" smtClean="0">
                <a:latin typeface="Franklin Gothic Book"/>
                <a:cs typeface="Franklin Gothic Book"/>
              </a:rPr>
              <a:t>Participants</a:t>
            </a:r>
          </a:p>
          <a:p>
            <a:r>
              <a:rPr lang="en-US" sz="2400" dirty="0" smtClean="0">
                <a:latin typeface="Franklin Gothic Book"/>
                <a:cs typeface="Franklin Gothic Book"/>
              </a:rPr>
              <a:t>PPI group and online chronic pain panel</a:t>
            </a:r>
          </a:p>
          <a:p>
            <a:r>
              <a:rPr lang="en-US" sz="2400" dirty="0" smtClean="0">
                <a:latin typeface="Franklin Gothic Book"/>
                <a:cs typeface="Franklin Gothic Book"/>
              </a:rPr>
              <a:t>STAR Family study team:</a:t>
            </a:r>
          </a:p>
          <a:p>
            <a:pPr lvl="1"/>
            <a:r>
              <a:rPr lang="en-US" sz="2000" dirty="0" smtClean="0">
                <a:latin typeface="Franklin Gothic Book"/>
                <a:cs typeface="Franklin Gothic Book"/>
              </a:rPr>
              <a:t>PI: Dr Rhiannon Phillips</a:t>
            </a:r>
          </a:p>
          <a:p>
            <a:pPr lvl="1"/>
            <a:r>
              <a:rPr lang="en-US" sz="2000" dirty="0" smtClean="0">
                <a:latin typeface="Franklin Gothic Book"/>
                <a:cs typeface="Franklin Gothic Book"/>
              </a:rPr>
              <a:t>Study manager: Dr Denitza Williams</a:t>
            </a:r>
          </a:p>
          <a:p>
            <a:pPr lvl="1"/>
            <a:r>
              <a:rPr lang="en-US" sz="2000" dirty="0" smtClean="0">
                <a:latin typeface="Franklin Gothic Book"/>
                <a:cs typeface="Franklin Gothic Book"/>
              </a:rPr>
              <a:t>Research Assistant: </a:t>
            </a:r>
            <a:r>
              <a:rPr lang="en-US" sz="2000" dirty="0" err="1" smtClean="0">
                <a:latin typeface="Franklin Gothic Book"/>
                <a:cs typeface="Franklin Gothic Book"/>
              </a:rPr>
              <a:t>Ms</a:t>
            </a:r>
            <a:r>
              <a:rPr lang="en-US" sz="2000" dirty="0" smtClean="0">
                <a:latin typeface="Franklin Gothic Book"/>
                <a:cs typeface="Franklin Gothic Book"/>
              </a:rPr>
              <a:t> Bethan Pell</a:t>
            </a:r>
          </a:p>
          <a:p>
            <a:pPr lvl="1"/>
            <a:r>
              <a:rPr lang="en-US" sz="2000" dirty="0" smtClean="0">
                <a:latin typeface="Franklin Gothic Book"/>
                <a:cs typeface="Franklin Gothic Book"/>
              </a:rPr>
              <a:t>Research Assistant: </a:t>
            </a:r>
            <a:r>
              <a:rPr lang="en-US" sz="2000" dirty="0" err="1" smtClean="0">
                <a:latin typeface="Franklin Gothic Book"/>
                <a:cs typeface="Franklin Gothic Book"/>
              </a:rPr>
              <a:t>Mr</a:t>
            </a:r>
            <a:r>
              <a:rPr lang="en-US" sz="2000" dirty="0" smtClean="0">
                <a:latin typeface="Franklin Gothic Book"/>
                <a:cs typeface="Franklin Gothic Book"/>
              </a:rPr>
              <a:t> Daniel Bowen</a:t>
            </a:r>
          </a:p>
          <a:p>
            <a:pPr lvl="1"/>
            <a:r>
              <a:rPr lang="en-US" sz="2000" dirty="0" smtClean="0">
                <a:latin typeface="Franklin Gothic Book"/>
                <a:cs typeface="Franklin Gothic Book"/>
              </a:rPr>
              <a:t>Research Assistant: </a:t>
            </a:r>
            <a:r>
              <a:rPr lang="en-US" sz="2000" dirty="0" err="1" smtClean="0">
                <a:latin typeface="Franklin Gothic Book"/>
                <a:cs typeface="Franklin Gothic Book"/>
              </a:rPr>
              <a:t>Ms</a:t>
            </a:r>
            <a:r>
              <a:rPr lang="en-US" sz="2000" dirty="0" smtClean="0">
                <a:latin typeface="Franklin Gothic Book"/>
                <a:cs typeface="Franklin Gothic Book"/>
              </a:rPr>
              <a:t> Helen Stanton</a:t>
            </a:r>
          </a:p>
          <a:p>
            <a:pPr lvl="1"/>
            <a:r>
              <a:rPr lang="en-US" sz="2000" dirty="0" smtClean="0">
                <a:latin typeface="Franklin Gothic Book"/>
                <a:cs typeface="Franklin Gothic Book"/>
              </a:rPr>
              <a:t>Qualitative lead: Dr Aimee Grant</a:t>
            </a:r>
          </a:p>
          <a:p>
            <a:pPr lvl="1"/>
            <a:r>
              <a:rPr lang="en-US" sz="2000" dirty="0" smtClean="0">
                <a:latin typeface="Franklin Gothic Book"/>
                <a:cs typeface="Franklin Gothic Book"/>
              </a:rPr>
              <a:t>Prof Adrian Edwards</a:t>
            </a:r>
          </a:p>
          <a:p>
            <a:pPr lvl="1"/>
            <a:r>
              <a:rPr lang="en-US" sz="2000" dirty="0" smtClean="0">
                <a:latin typeface="Franklin Gothic Book"/>
                <a:cs typeface="Franklin Gothic Book"/>
              </a:rPr>
              <a:t>Prof Ernest Choy</a:t>
            </a:r>
          </a:p>
          <a:p>
            <a:pPr lvl="1"/>
            <a:r>
              <a:rPr lang="en-US" sz="2000" dirty="0" smtClean="0">
                <a:latin typeface="Franklin Gothic Book"/>
                <a:cs typeface="Franklin Gothic Book"/>
              </a:rPr>
              <a:t>Dr Ann Taylor</a:t>
            </a:r>
          </a:p>
          <a:p>
            <a:pPr lvl="1"/>
            <a:r>
              <a:rPr lang="en-US" sz="2000" dirty="0" smtClean="0">
                <a:latin typeface="Franklin Gothic Book"/>
                <a:cs typeface="Franklin Gothic Book"/>
              </a:rPr>
              <a:t>Dr Julia Sanders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513" y="4349943"/>
            <a:ext cx="4319016" cy="18013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00" y="1457325"/>
            <a:ext cx="2409825" cy="2409825"/>
          </a:xfrm>
          <a:prstGeom prst="rect">
            <a:avLst/>
          </a:prstGeom>
        </p:spPr>
      </p:pic>
    </p:spTree>
    <p:extLst>
      <p:ext uri="{BB962C8B-B14F-4D97-AF65-F5344CB8AC3E}">
        <p14:creationId xmlns:p14="http://schemas.microsoft.com/office/powerpoint/2010/main" val="1821113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Overview</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a:bodyPr>
          <a:lstStyle/>
          <a:p>
            <a:r>
              <a:rPr lang="en-US" sz="2400" dirty="0" smtClean="0">
                <a:latin typeface="Franklin Gothic Book"/>
                <a:cs typeface="Franklin Gothic Book"/>
              </a:rPr>
              <a:t>Rheumatic diseases</a:t>
            </a:r>
          </a:p>
          <a:p>
            <a:r>
              <a:rPr lang="en-US" sz="2400" dirty="0" smtClean="0">
                <a:latin typeface="Franklin Gothic Book"/>
                <a:cs typeface="Franklin Gothic Book"/>
              </a:rPr>
              <a:t>Interventions to support family planning and breastfeeding in women with rheumatic diseases</a:t>
            </a:r>
          </a:p>
          <a:p>
            <a:r>
              <a:rPr lang="en-US" sz="2400" dirty="0" smtClean="0">
                <a:latin typeface="Franklin Gothic Book"/>
                <a:cs typeface="Franklin Gothic Book"/>
              </a:rPr>
              <a:t>Our study</a:t>
            </a:r>
          </a:p>
          <a:p>
            <a:pPr lvl="1"/>
            <a:r>
              <a:rPr lang="en-US" sz="2000" dirty="0" smtClean="0">
                <a:latin typeface="Franklin Gothic Book"/>
                <a:cs typeface="Franklin Gothic Book"/>
              </a:rPr>
              <a:t>Methods</a:t>
            </a:r>
          </a:p>
          <a:p>
            <a:pPr lvl="1"/>
            <a:r>
              <a:rPr lang="en-US" sz="2000" dirty="0" smtClean="0">
                <a:latin typeface="Franklin Gothic Book"/>
                <a:cs typeface="Franklin Gothic Book"/>
              </a:rPr>
              <a:t>Pre-conception</a:t>
            </a:r>
          </a:p>
          <a:p>
            <a:pPr lvl="1"/>
            <a:r>
              <a:rPr lang="en-US" sz="2000" dirty="0" smtClean="0">
                <a:latin typeface="Franklin Gothic Book"/>
                <a:cs typeface="Franklin Gothic Book"/>
              </a:rPr>
              <a:t>Pregnancy</a:t>
            </a:r>
          </a:p>
          <a:p>
            <a:pPr lvl="1"/>
            <a:r>
              <a:rPr lang="en-US" sz="2000" dirty="0" smtClean="0">
                <a:latin typeface="Franklin Gothic Book"/>
                <a:cs typeface="Franklin Gothic Book"/>
              </a:rPr>
              <a:t>After birth</a:t>
            </a:r>
          </a:p>
          <a:p>
            <a:pPr lvl="1"/>
            <a:r>
              <a:rPr lang="en-US" sz="2000" dirty="0" smtClean="0">
                <a:latin typeface="Franklin Gothic Book"/>
                <a:cs typeface="Franklin Gothic Book"/>
              </a:rPr>
              <a:t>Stakeholder validation</a:t>
            </a:r>
            <a:endParaRPr lang="en-US" sz="2000" dirty="0">
              <a:latin typeface="Franklin Gothic Book"/>
              <a:cs typeface="Franklin Gothic Book"/>
            </a:endParaRPr>
          </a:p>
          <a:p>
            <a:r>
              <a:rPr lang="en-US" sz="2400" dirty="0" smtClean="0">
                <a:latin typeface="Franklin Gothic Book"/>
                <a:cs typeface="Franklin Gothic Book"/>
              </a:rPr>
              <a:t>Next steps</a:t>
            </a:r>
          </a:p>
          <a:p>
            <a:pPr marL="457200" lvl="1" indent="0">
              <a:buNone/>
            </a:pPr>
            <a:endParaRPr lang="en-US" sz="2000" dirty="0" smtClean="0">
              <a:latin typeface="Franklin Gothic Book"/>
              <a:cs typeface="Franklin Gothic Book"/>
            </a:endParaRPr>
          </a:p>
          <a:p>
            <a:endParaRPr lang="en-US" sz="2400" dirty="0">
              <a:latin typeface="Franklin Gothic Book"/>
              <a:cs typeface="Franklin Gothic Book"/>
            </a:endParaRPr>
          </a:p>
        </p:txBody>
      </p:sp>
      <p:pic>
        <p:nvPicPr>
          <p:cNvPr id="4" name="Picture 3"/>
          <p:cNvPicPr>
            <a:picLocks noChangeAspect="1"/>
          </p:cNvPicPr>
          <p:nvPr/>
        </p:nvPicPr>
        <p:blipFill>
          <a:blip r:embed="rId3"/>
          <a:stretch>
            <a:fillRect/>
          </a:stretch>
        </p:blipFill>
        <p:spPr>
          <a:xfrm>
            <a:off x="6343650" y="4220029"/>
            <a:ext cx="2600781" cy="1733854"/>
          </a:xfrm>
          <a:prstGeom prst="rect">
            <a:avLst/>
          </a:prstGeom>
        </p:spPr>
      </p:pic>
    </p:spTree>
    <p:extLst>
      <p:ext uri="{BB962C8B-B14F-4D97-AF65-F5344CB8AC3E}">
        <p14:creationId xmlns:p14="http://schemas.microsoft.com/office/powerpoint/2010/main" val="1712363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5487" y="269966"/>
            <a:ext cx="6551192" cy="765881"/>
          </a:xfrm>
        </p:spPr>
        <p:txBody>
          <a:bodyPr anchor="b" anchorCtr="0">
            <a:noAutofit/>
          </a:bodyPr>
          <a:lstStyle/>
          <a:p>
            <a:pPr algn="l"/>
            <a:r>
              <a:rPr lang="en-US" sz="3200" dirty="0" smtClean="0">
                <a:latin typeface="Franklin Gothic Book"/>
                <a:cs typeface="Franklin Gothic Book"/>
              </a:rPr>
              <a:t>What are rheumatic diseases (RDs)?</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a:bodyPr>
          <a:lstStyle/>
          <a:p>
            <a:r>
              <a:rPr lang="en-US" sz="2400" dirty="0" smtClean="0"/>
              <a:t>Include: inflammatory </a:t>
            </a:r>
            <a:r>
              <a:rPr lang="en-US" sz="2400" dirty="0"/>
              <a:t>arthritis, </a:t>
            </a:r>
            <a:r>
              <a:rPr lang="en-US" sz="2400" dirty="0" smtClean="0"/>
              <a:t>Lupus, vasculitis</a:t>
            </a:r>
          </a:p>
          <a:p>
            <a:r>
              <a:rPr lang="en-US" sz="2400" dirty="0" smtClean="0"/>
              <a:t>May affect muscles</a:t>
            </a:r>
            <a:r>
              <a:rPr lang="en-US" sz="2400" dirty="0"/>
              <a:t>, joints and other </a:t>
            </a:r>
            <a:r>
              <a:rPr lang="en-US" sz="2400" dirty="0" smtClean="0"/>
              <a:t>organs</a:t>
            </a:r>
          </a:p>
          <a:p>
            <a:pPr lvl="1"/>
            <a:r>
              <a:rPr lang="en-US" sz="2000" dirty="0" smtClean="0"/>
              <a:t>Pain is a major issue</a:t>
            </a:r>
          </a:p>
          <a:p>
            <a:pPr lvl="1"/>
            <a:r>
              <a:rPr lang="en-US" sz="2000" dirty="0" smtClean="0"/>
              <a:t>Many patients experience kidney issues</a:t>
            </a:r>
          </a:p>
          <a:p>
            <a:pPr lvl="1"/>
            <a:r>
              <a:rPr lang="en-US" sz="2000" dirty="0" smtClean="0"/>
              <a:t>The disease is not stable – flare ups</a:t>
            </a:r>
          </a:p>
          <a:p>
            <a:r>
              <a:rPr lang="en-US" sz="2400" dirty="0" smtClean="0">
                <a:latin typeface="Franklin Gothic Book"/>
                <a:cs typeface="Franklin Gothic Book"/>
              </a:rPr>
              <a:t>Commonly need to take medication</a:t>
            </a:r>
          </a:p>
          <a:p>
            <a:pPr lvl="1"/>
            <a:r>
              <a:rPr lang="en-US" sz="2000" dirty="0" smtClean="0">
                <a:latin typeface="Franklin Gothic Book"/>
                <a:cs typeface="Franklin Gothic Book"/>
              </a:rPr>
              <a:t>Some of this is highly toxic</a:t>
            </a:r>
          </a:p>
          <a:p>
            <a:pPr lvl="1"/>
            <a:r>
              <a:rPr lang="en-US" sz="2000" dirty="0" smtClean="0">
                <a:latin typeface="Franklin Gothic Book"/>
                <a:cs typeface="Franklin Gothic Book"/>
              </a:rPr>
              <a:t>Some toxic drugs are taken long term</a:t>
            </a:r>
          </a:p>
        </p:txBody>
      </p:sp>
      <p:pic>
        <p:nvPicPr>
          <p:cNvPr id="4" name="Picture 3"/>
          <p:cNvPicPr>
            <a:picLocks noChangeAspect="1"/>
          </p:cNvPicPr>
          <p:nvPr/>
        </p:nvPicPr>
        <p:blipFill>
          <a:blip r:embed="rId3"/>
          <a:stretch>
            <a:fillRect/>
          </a:stretch>
        </p:blipFill>
        <p:spPr>
          <a:xfrm flipH="1">
            <a:off x="6295572" y="4244826"/>
            <a:ext cx="2563586" cy="1709057"/>
          </a:xfrm>
          <a:prstGeom prst="rect">
            <a:avLst/>
          </a:prstGeom>
        </p:spPr>
      </p:pic>
    </p:spTree>
    <p:extLst>
      <p:ext uri="{BB962C8B-B14F-4D97-AF65-F5344CB8AC3E}">
        <p14:creationId xmlns:p14="http://schemas.microsoft.com/office/powerpoint/2010/main" val="109454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Women of child bearing age and RDs</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a:bodyPr>
          <a:lstStyle/>
          <a:p>
            <a:r>
              <a:rPr lang="en-GB" sz="2400" dirty="0" smtClean="0"/>
              <a:t>25,000 </a:t>
            </a:r>
            <a:r>
              <a:rPr lang="en-GB" sz="2400" dirty="0"/>
              <a:t>women of childbearing age (16-49 years</a:t>
            </a:r>
            <a:r>
              <a:rPr lang="en-GB" sz="2400" dirty="0" smtClean="0"/>
              <a:t>) in the UK </a:t>
            </a:r>
            <a:r>
              <a:rPr lang="en-GB" sz="2400" dirty="0"/>
              <a:t>with Rheumatoid Arthritis or </a:t>
            </a:r>
            <a:r>
              <a:rPr lang="en-GB" sz="2400" dirty="0" smtClean="0"/>
              <a:t>Lupus </a:t>
            </a:r>
          </a:p>
          <a:p>
            <a:r>
              <a:rPr lang="en-GB" sz="2400" dirty="0" smtClean="0"/>
              <a:t>Range of issues:</a:t>
            </a:r>
          </a:p>
          <a:p>
            <a:pPr lvl="1"/>
            <a:r>
              <a:rPr lang="en-GB" sz="2000" dirty="0"/>
              <a:t>Fertility</a:t>
            </a:r>
          </a:p>
          <a:p>
            <a:pPr lvl="1"/>
            <a:r>
              <a:rPr lang="en-GB" sz="2000" dirty="0"/>
              <a:t>timing of </a:t>
            </a:r>
            <a:r>
              <a:rPr lang="en-GB" sz="2000" dirty="0" smtClean="0"/>
              <a:t>pregnancy</a:t>
            </a:r>
          </a:p>
          <a:p>
            <a:pPr lvl="1"/>
            <a:r>
              <a:rPr lang="en-GB" sz="2000" dirty="0" smtClean="0"/>
              <a:t>medication use; “clean” period</a:t>
            </a:r>
            <a:endParaRPr lang="en-GB" sz="2000" dirty="0"/>
          </a:p>
          <a:p>
            <a:pPr lvl="1"/>
            <a:r>
              <a:rPr lang="en-GB" sz="2000" dirty="0"/>
              <a:t>mental health and physical </a:t>
            </a:r>
            <a:r>
              <a:rPr lang="en-GB" sz="2000" dirty="0" smtClean="0"/>
              <a:t>functioning</a:t>
            </a:r>
            <a:endParaRPr lang="en-GB" sz="2400" dirty="0" smtClean="0"/>
          </a:p>
          <a:p>
            <a:r>
              <a:rPr lang="en-GB" sz="2400" dirty="0"/>
              <a:t>Women with RD struggle to find enough </a:t>
            </a:r>
            <a:endParaRPr lang="en-GB" sz="2400" dirty="0" smtClean="0"/>
          </a:p>
          <a:p>
            <a:pPr marL="0" indent="0">
              <a:buNone/>
            </a:pPr>
            <a:r>
              <a:rPr lang="en-GB" sz="2400" dirty="0" smtClean="0"/>
              <a:t>information </a:t>
            </a:r>
            <a:r>
              <a:rPr lang="en-GB" sz="2400" dirty="0"/>
              <a:t>about family planning, </a:t>
            </a:r>
            <a:endParaRPr lang="en-GB" sz="2400" dirty="0" smtClean="0"/>
          </a:p>
          <a:p>
            <a:pPr marL="0" indent="0">
              <a:buNone/>
            </a:pPr>
            <a:r>
              <a:rPr lang="en-GB" sz="2400" dirty="0" smtClean="0"/>
              <a:t>pregnancy </a:t>
            </a:r>
            <a:r>
              <a:rPr lang="en-GB" sz="2400" dirty="0"/>
              <a:t>and early parenting </a:t>
            </a:r>
            <a:r>
              <a:rPr lang="en-GB" sz="1600" dirty="0"/>
              <a:t>(Ackerman et al. 2015</a:t>
            </a:r>
            <a:r>
              <a:rPr lang="en-GB" sz="1600" dirty="0" smtClean="0"/>
              <a:t>)</a:t>
            </a:r>
          </a:p>
        </p:txBody>
      </p:sp>
      <p:pic>
        <p:nvPicPr>
          <p:cNvPr id="4" name="Picture 3"/>
          <p:cNvPicPr>
            <a:picLocks noChangeAspect="1"/>
          </p:cNvPicPr>
          <p:nvPr/>
        </p:nvPicPr>
        <p:blipFill>
          <a:blip r:embed="rId3"/>
          <a:stretch>
            <a:fillRect/>
          </a:stretch>
        </p:blipFill>
        <p:spPr>
          <a:xfrm>
            <a:off x="6183507" y="4063959"/>
            <a:ext cx="2834886" cy="1889924"/>
          </a:xfrm>
          <a:prstGeom prst="rect">
            <a:avLst/>
          </a:prstGeom>
        </p:spPr>
      </p:pic>
    </p:spTree>
    <p:extLst>
      <p:ext uri="{BB962C8B-B14F-4D97-AF65-F5344CB8AC3E}">
        <p14:creationId xmlns:p14="http://schemas.microsoft.com/office/powerpoint/2010/main" val="3528451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Methods</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a:bodyPr>
          <a:lstStyle/>
          <a:p>
            <a:r>
              <a:rPr lang="en-US" sz="2400" dirty="0" smtClean="0">
                <a:latin typeface="Franklin Gothic Book"/>
                <a:cs typeface="Franklin Gothic Book"/>
              </a:rPr>
              <a:t>Online survey</a:t>
            </a:r>
          </a:p>
          <a:p>
            <a:pPr lvl="1"/>
            <a:r>
              <a:rPr lang="en-US" sz="2000" dirty="0" smtClean="0">
                <a:latin typeface="Franklin Gothic Book"/>
                <a:cs typeface="Franklin Gothic Book"/>
              </a:rPr>
              <a:t>women from UK who have RD and thinking of getting pregnant/pregnant/had child in past 5 years (n=128)</a:t>
            </a:r>
          </a:p>
          <a:p>
            <a:pPr lvl="1"/>
            <a:r>
              <a:rPr lang="en-US" sz="2000" dirty="0" smtClean="0">
                <a:latin typeface="Franklin Gothic Book"/>
                <a:cs typeface="Franklin Gothic Book"/>
              </a:rPr>
              <a:t>Recruitment via targeted adverts on social media</a:t>
            </a:r>
          </a:p>
          <a:p>
            <a:pPr lvl="1"/>
            <a:r>
              <a:rPr lang="en-US" sz="2000" dirty="0" smtClean="0">
                <a:latin typeface="Franklin Gothic Book"/>
                <a:cs typeface="Franklin Gothic Book"/>
              </a:rPr>
              <a:t>open and closed questions</a:t>
            </a:r>
          </a:p>
          <a:p>
            <a:r>
              <a:rPr lang="en-US" sz="2400" dirty="0" smtClean="0">
                <a:latin typeface="Franklin Gothic Book"/>
                <a:cs typeface="Franklin Gothic Book"/>
              </a:rPr>
              <a:t>Timeline facilitated interviews (Sheridan, 2011)</a:t>
            </a:r>
            <a:endParaRPr lang="en-US" sz="2000" dirty="0" smtClean="0">
              <a:latin typeface="Franklin Gothic Book"/>
              <a:cs typeface="Franklin Gothic Book"/>
            </a:endParaRPr>
          </a:p>
          <a:p>
            <a:pPr lvl="1"/>
            <a:r>
              <a:rPr lang="en-US" sz="2000" dirty="0" smtClean="0">
                <a:latin typeface="Franklin Gothic Book"/>
                <a:cs typeface="Franklin Gothic Book"/>
              </a:rPr>
              <a:t>Women </a:t>
            </a:r>
            <a:r>
              <a:rPr lang="en-US" sz="2000" dirty="0" smtClean="0">
                <a:latin typeface="Franklin Gothic Book"/>
                <a:cs typeface="Franklin Gothic Book"/>
              </a:rPr>
              <a:t>from survey (n=20)</a:t>
            </a:r>
          </a:p>
          <a:p>
            <a:pPr lvl="2"/>
            <a:r>
              <a:rPr lang="en-US" sz="1600" dirty="0" smtClean="0">
                <a:latin typeface="Franklin Gothic Book"/>
                <a:cs typeface="Franklin Gothic Book"/>
              </a:rPr>
              <a:t>Completed timeline in advance of interview</a:t>
            </a:r>
          </a:p>
          <a:p>
            <a:r>
              <a:rPr lang="en-US" sz="2400" dirty="0" smtClean="0">
                <a:latin typeface="Franklin Gothic Book"/>
                <a:cs typeface="Franklin Gothic Book"/>
              </a:rPr>
              <a:t>Thematic analysis</a:t>
            </a:r>
          </a:p>
          <a:p>
            <a:pPr lvl="1"/>
            <a:r>
              <a:rPr lang="en-US" sz="2000" dirty="0" smtClean="0">
                <a:latin typeface="Franklin Gothic Book"/>
                <a:cs typeface="Franklin Gothic Book"/>
              </a:rPr>
              <a:t>Early </a:t>
            </a:r>
            <a:r>
              <a:rPr lang="en-US" sz="2000" dirty="0" smtClean="0">
                <a:latin typeface="Franklin Gothic Book"/>
                <a:cs typeface="Franklin Gothic Book"/>
              </a:rPr>
              <a:t>thoughts</a:t>
            </a:r>
            <a:endParaRPr lang="en-US" sz="2000" dirty="0" smtClean="0">
              <a:latin typeface="Franklin Gothic Book"/>
              <a:cs typeface="Franklin Gothic Book"/>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071" y="1189757"/>
            <a:ext cx="2077705" cy="2422883"/>
          </a:xfrm>
          <a:prstGeom prst="rect">
            <a:avLst/>
          </a:prstGeom>
        </p:spPr>
      </p:pic>
      <p:pic>
        <p:nvPicPr>
          <p:cNvPr id="4" name="Picture 3"/>
          <p:cNvPicPr>
            <a:picLocks noChangeAspect="1"/>
          </p:cNvPicPr>
          <p:nvPr/>
        </p:nvPicPr>
        <p:blipFill>
          <a:blip r:embed="rId4"/>
          <a:stretch>
            <a:fillRect/>
          </a:stretch>
        </p:blipFill>
        <p:spPr>
          <a:xfrm>
            <a:off x="5587326" y="3917373"/>
            <a:ext cx="3440450" cy="2200964"/>
          </a:xfrm>
          <a:prstGeom prst="rect">
            <a:avLst/>
          </a:prstGeom>
        </p:spPr>
      </p:pic>
    </p:spTree>
    <p:extLst>
      <p:ext uri="{BB962C8B-B14F-4D97-AF65-F5344CB8AC3E}">
        <p14:creationId xmlns:p14="http://schemas.microsoft.com/office/powerpoint/2010/main" val="3502182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Pre-pregnancy</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fontScale="85000" lnSpcReduction="10000"/>
          </a:bodyPr>
          <a:lstStyle/>
          <a:p>
            <a:r>
              <a:rPr lang="en-US" sz="2400" dirty="0" smtClean="0">
                <a:latin typeface="Franklin Gothic Book"/>
                <a:cs typeface="Franklin Gothic Book"/>
              </a:rPr>
              <a:t>Use of medication; active planning with health professionals</a:t>
            </a:r>
          </a:p>
          <a:p>
            <a:pPr marL="457200" lvl="1" indent="0">
              <a:buNone/>
            </a:pPr>
            <a:r>
              <a:rPr lang="en-GB" sz="1800" i="1" dirty="0"/>
              <a:t>they said that I needed, if I wanted to think about starting a family I’d have to go and have some </a:t>
            </a:r>
            <a:r>
              <a:rPr lang="en-GB" sz="1800" i="1" dirty="0" smtClean="0"/>
              <a:t>…more </a:t>
            </a:r>
            <a:r>
              <a:rPr lang="en-GB" sz="1800" i="1" dirty="0"/>
              <a:t>chemo </a:t>
            </a:r>
            <a:r>
              <a:rPr lang="en-GB" sz="1800" i="1" dirty="0" smtClean="0"/>
              <a:t>treatment, </a:t>
            </a:r>
            <a:r>
              <a:rPr lang="en-GB" sz="1800" i="1" dirty="0"/>
              <a:t>but I wouldn’t then be able to conceive for a good </a:t>
            </a:r>
            <a:r>
              <a:rPr lang="en-GB" sz="1800" i="1" dirty="0" smtClean="0"/>
              <a:t>year, </a:t>
            </a:r>
            <a:r>
              <a:rPr lang="en-GB" sz="1800" i="1" dirty="0"/>
              <a:t>because of kind of the drugs inside you and it needed to all come out. And it was a bit of a bombshell really because then I think because I’d got so blasé and it was like yeah we’re married, we want to start having a family, why can’t it just happen</a:t>
            </a:r>
            <a:r>
              <a:rPr lang="en-GB" sz="1800" i="1" dirty="0" smtClean="0"/>
              <a:t>?</a:t>
            </a:r>
            <a:endParaRPr lang="en-US" sz="2400" dirty="0" smtClean="0">
              <a:latin typeface="Franklin Gothic Book"/>
              <a:cs typeface="Franklin Gothic Book"/>
            </a:endParaRPr>
          </a:p>
          <a:p>
            <a:r>
              <a:rPr lang="en-US" sz="2400" dirty="0" smtClean="0">
                <a:latin typeface="Franklin Gothic Book"/>
                <a:cs typeface="Franklin Gothic Book"/>
              </a:rPr>
              <a:t>Concerns about fertility</a:t>
            </a:r>
          </a:p>
          <a:p>
            <a:pPr lvl="1"/>
            <a:r>
              <a:rPr lang="en-US" sz="2000" dirty="0">
                <a:latin typeface="Franklin Gothic Book"/>
                <a:cs typeface="Franklin Gothic Book"/>
              </a:rPr>
              <a:t>Potential use of IVF</a:t>
            </a:r>
          </a:p>
          <a:p>
            <a:pPr marL="457200" lvl="1" indent="0">
              <a:buNone/>
            </a:pPr>
            <a:r>
              <a:rPr lang="en-GB" sz="1900" i="1" dirty="0"/>
              <a:t>I was in and out of hospital a lot over that period and they talked again, or they talked then about freezing my eggs so I was a 21, 20 year old kind of girl, hadn’t really thought about kind of babies and a future but they talked about it, but then that was it. We didn’t mention it again because of all the chemo drugs they were worried that that was going to be affected quite heavily but I think because it was so bad and they’d given me this five years to live actually getting the treatment in me was more important than thinking about the future</a:t>
            </a:r>
            <a:r>
              <a:rPr lang="en-GB" sz="1900" i="1" dirty="0" smtClean="0"/>
              <a:t>.</a:t>
            </a:r>
            <a:endParaRPr lang="en-US" sz="2400" dirty="0" smtClean="0">
              <a:latin typeface="Franklin Gothic Book"/>
              <a:cs typeface="Franklin Gothic Book"/>
            </a:endParaRPr>
          </a:p>
          <a:p>
            <a:r>
              <a:rPr lang="en-US" sz="2400" dirty="0" smtClean="0">
                <a:latin typeface="Franklin Gothic Book"/>
                <a:cs typeface="Franklin Gothic Book"/>
              </a:rPr>
              <a:t>Concerns about flare ups in pregnancy</a:t>
            </a:r>
          </a:p>
          <a:p>
            <a:pPr marL="0" indent="0">
              <a:buNone/>
            </a:pPr>
            <a:r>
              <a:rPr lang="en-GB" sz="1900" i="1" dirty="0" smtClean="0"/>
              <a:t>	(The consultant said): “I </a:t>
            </a:r>
            <a:r>
              <a:rPr lang="en-GB" sz="1900" i="1" dirty="0"/>
              <a:t>can’t do anything now, not that I can’t do anything but we need to </a:t>
            </a:r>
            <a:r>
              <a:rPr lang="en-GB" sz="1900" i="1" dirty="0" smtClean="0"/>
              <a:t>	make </a:t>
            </a:r>
            <a:r>
              <a:rPr lang="en-GB" sz="1900" i="1" dirty="0"/>
              <a:t>sure that you’re in kind of tiptop condition before</a:t>
            </a:r>
            <a:r>
              <a:rPr lang="en-GB" sz="1900" i="1" dirty="0" smtClean="0"/>
              <a:t>.” </a:t>
            </a:r>
            <a:endParaRPr lang="en-US" sz="1900" i="1" dirty="0" smtClean="0">
              <a:latin typeface="Franklin Gothic Book"/>
              <a:cs typeface="Franklin Gothic Book"/>
            </a:endParaRPr>
          </a:p>
          <a:p>
            <a:pPr lvl="1"/>
            <a:endParaRPr lang="en-US" sz="2000" dirty="0" smtClean="0">
              <a:latin typeface="Franklin Gothic Book"/>
              <a:cs typeface="Franklin Gothic Book"/>
            </a:endParaRPr>
          </a:p>
        </p:txBody>
      </p:sp>
    </p:spTree>
    <p:extLst>
      <p:ext uri="{BB962C8B-B14F-4D97-AF65-F5344CB8AC3E}">
        <p14:creationId xmlns:p14="http://schemas.microsoft.com/office/powerpoint/2010/main" val="291380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Pregnancy</a:t>
            </a:r>
            <a:endParaRPr lang="en-US" sz="3200"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fontScale="92500" lnSpcReduction="20000"/>
          </a:bodyPr>
          <a:lstStyle/>
          <a:p>
            <a:r>
              <a:rPr lang="en-US" sz="2400" dirty="0" smtClean="0">
                <a:latin typeface="Franklin Gothic Book"/>
                <a:cs typeface="Franklin Gothic Book"/>
              </a:rPr>
              <a:t>Miscarriage and loss</a:t>
            </a:r>
          </a:p>
          <a:p>
            <a:pPr marL="0" indent="0">
              <a:buNone/>
            </a:pPr>
            <a:r>
              <a:rPr lang="en-GB" sz="1900" i="1" dirty="0" smtClean="0"/>
              <a:t>	I </a:t>
            </a:r>
            <a:r>
              <a:rPr lang="en-GB" sz="1900" i="1" dirty="0"/>
              <a:t>am still so grateful that she was born and she was part of our lives, she was with </a:t>
            </a:r>
            <a:r>
              <a:rPr lang="en-GB" sz="1900" i="1" dirty="0" smtClean="0"/>
              <a:t>	us </a:t>
            </a:r>
            <a:r>
              <a:rPr lang="en-GB" sz="1900" i="1" dirty="0"/>
              <a:t>for five days and we, they allowed us to stay in the neonatal unit for those whole </a:t>
            </a:r>
            <a:r>
              <a:rPr lang="en-GB" sz="1900" i="1" dirty="0" smtClean="0"/>
              <a:t>	five </a:t>
            </a:r>
            <a:r>
              <a:rPr lang="en-GB" sz="1900" i="1" dirty="0"/>
              <a:t>days and </a:t>
            </a:r>
            <a:r>
              <a:rPr lang="en-GB" sz="1900" i="1" dirty="0" smtClean="0"/>
              <a:t>[my husband</a:t>
            </a:r>
            <a:r>
              <a:rPr lang="en-GB" sz="1900" i="1" dirty="0"/>
              <a:t>]. And we had her christened, we kind of I did a bit of </a:t>
            </a:r>
            <a:r>
              <a:rPr lang="en-GB" sz="1900" i="1" dirty="0" smtClean="0"/>
              <a:t>	random </a:t>
            </a:r>
            <a:r>
              <a:rPr lang="en-GB" sz="1900" i="1" dirty="0"/>
              <a:t>expressing of milk and we changed her </a:t>
            </a:r>
            <a:r>
              <a:rPr lang="en-GB" sz="1900" i="1" dirty="0" smtClean="0"/>
              <a:t>nappies…</a:t>
            </a:r>
            <a:endParaRPr lang="en-US" sz="1900" i="1" dirty="0" smtClean="0">
              <a:latin typeface="Franklin Gothic Book"/>
              <a:cs typeface="Franklin Gothic Book"/>
            </a:endParaRPr>
          </a:p>
          <a:p>
            <a:r>
              <a:rPr lang="en-US" sz="2400" dirty="0" smtClean="0">
                <a:latin typeface="Franklin Gothic Book"/>
                <a:cs typeface="Franklin Gothic Book"/>
              </a:rPr>
              <a:t>Successful pregnancies associated with luck and loss</a:t>
            </a:r>
          </a:p>
          <a:p>
            <a:pPr marL="457200" lvl="1" indent="0">
              <a:buNone/>
            </a:pPr>
            <a:r>
              <a:rPr lang="en-GB" sz="1600" i="1" dirty="0" smtClean="0"/>
              <a:t>Yes </a:t>
            </a:r>
            <a:r>
              <a:rPr lang="en-GB" sz="1600" i="1" dirty="0"/>
              <a:t>it is but it’s, I am very </a:t>
            </a:r>
            <a:r>
              <a:rPr lang="en-GB" sz="1600" i="1" dirty="0" err="1"/>
              <a:t>very</a:t>
            </a:r>
            <a:r>
              <a:rPr lang="en-GB" sz="1600" i="1" dirty="0"/>
              <a:t> grateful for my two children because there’s a lot of people who really suffer and suffer many miscarriages and stuff whereas I have only suffered one miscarriage in my life, a lot of people have suffered a lot worse and haven’t been able to have children or have had their fertility robbed because of the medications they’ve been on and stuff</a:t>
            </a:r>
            <a:r>
              <a:rPr lang="en-GB" sz="1600" i="1" dirty="0" smtClean="0"/>
              <a:t>. (mother)</a:t>
            </a:r>
            <a:endParaRPr lang="en-US" sz="2400" dirty="0" smtClean="0">
              <a:latin typeface="Franklin Gothic Book"/>
              <a:cs typeface="Franklin Gothic Book"/>
            </a:endParaRPr>
          </a:p>
          <a:p>
            <a:r>
              <a:rPr lang="en-US" sz="2400" dirty="0" smtClean="0">
                <a:latin typeface="Franklin Gothic Book"/>
                <a:cs typeface="Franklin Gothic Book"/>
              </a:rPr>
              <a:t>Increased monitoring and intervention</a:t>
            </a:r>
          </a:p>
          <a:p>
            <a:pPr marL="0" indent="0">
              <a:buNone/>
            </a:pPr>
            <a:r>
              <a:rPr lang="en-GB" sz="1700" i="1" dirty="0" smtClean="0"/>
              <a:t>	I </a:t>
            </a:r>
            <a:r>
              <a:rPr lang="en-GB" sz="1700" i="1" dirty="0"/>
              <a:t>can’t praise the NHS enough </a:t>
            </a:r>
            <a:endParaRPr lang="en-US" sz="1700" i="1" dirty="0" smtClean="0">
              <a:latin typeface="Franklin Gothic Book"/>
              <a:cs typeface="Franklin Gothic Book"/>
            </a:endParaRPr>
          </a:p>
          <a:p>
            <a:pPr lvl="1"/>
            <a:r>
              <a:rPr lang="en-US" sz="2100" dirty="0" smtClean="0">
                <a:latin typeface="Franklin Gothic Book"/>
                <a:cs typeface="Franklin Gothic Book"/>
              </a:rPr>
              <a:t>But disjointed between maternity and rheumatology</a:t>
            </a:r>
          </a:p>
          <a:p>
            <a:r>
              <a:rPr lang="en-US" sz="2400" dirty="0" smtClean="0">
                <a:latin typeface="Franklin Gothic Book"/>
                <a:cs typeface="Franklin Gothic Book"/>
              </a:rPr>
              <a:t>Disease management</a:t>
            </a:r>
          </a:p>
          <a:p>
            <a:pPr lvl="1"/>
            <a:r>
              <a:rPr lang="en-GB" sz="1700" i="1" dirty="0" smtClean="0"/>
              <a:t>Everybody just kind of said…women </a:t>
            </a:r>
            <a:r>
              <a:rPr lang="en-GB" sz="1700" i="1" dirty="0"/>
              <a:t>tend to go one of two ways so either completely symptom free during their pregnancy or they’re horrendously ill. </a:t>
            </a:r>
            <a:r>
              <a:rPr lang="en-GB" sz="1700" i="1" dirty="0" smtClean="0"/>
              <a:t>(mother)</a:t>
            </a:r>
            <a:endParaRPr lang="en-GB" sz="1700" dirty="0" smtClean="0"/>
          </a:p>
          <a:p>
            <a:pPr lvl="1"/>
            <a:endParaRPr lang="en-US" sz="2000" dirty="0" smtClean="0">
              <a:latin typeface="Franklin Gothic Book"/>
              <a:cs typeface="Franklin Gothic Book"/>
            </a:endParaRPr>
          </a:p>
          <a:p>
            <a:pPr lvl="1"/>
            <a:endParaRPr lang="en-US" sz="2000" dirty="0">
              <a:latin typeface="Franklin Gothic Book"/>
              <a:cs typeface="Franklin Gothic Book"/>
            </a:endParaRPr>
          </a:p>
        </p:txBody>
      </p:sp>
    </p:spTree>
    <p:extLst>
      <p:ext uri="{BB962C8B-B14F-4D97-AF65-F5344CB8AC3E}">
        <p14:creationId xmlns:p14="http://schemas.microsoft.com/office/powerpoint/2010/main" val="321756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dirty="0" smtClean="0">
                <a:latin typeface="Franklin Gothic Book"/>
                <a:cs typeface="Franklin Gothic Book"/>
              </a:rPr>
              <a:t>(early) Motherhood</a:t>
            </a:r>
            <a:endParaRPr lang="en-US" sz="3200" dirty="0">
              <a:latin typeface="Franklin Gothic Book"/>
              <a:cs typeface="Franklin Gothic Book"/>
            </a:endParaRPr>
          </a:p>
        </p:txBody>
      </p:sp>
      <p:sp>
        <p:nvSpPr>
          <p:cNvPr id="3" name="Content Placeholder 2"/>
          <p:cNvSpPr>
            <a:spLocks noGrp="1"/>
          </p:cNvSpPr>
          <p:nvPr>
            <p:ph idx="1"/>
          </p:nvPr>
        </p:nvSpPr>
        <p:spPr>
          <a:xfrm>
            <a:off x="259773" y="1600200"/>
            <a:ext cx="8427027" cy="4520045"/>
          </a:xfrm>
        </p:spPr>
        <p:txBody>
          <a:bodyPr>
            <a:normAutofit fontScale="92500" lnSpcReduction="10000"/>
          </a:bodyPr>
          <a:lstStyle/>
          <a:p>
            <a:r>
              <a:rPr lang="en-US" sz="2400" dirty="0">
                <a:latin typeface="Franklin Gothic Book"/>
                <a:cs typeface="Franklin Gothic Book"/>
              </a:rPr>
              <a:t>Increase in disease </a:t>
            </a:r>
            <a:r>
              <a:rPr lang="en-US" sz="2400" dirty="0" smtClean="0">
                <a:latin typeface="Franklin Gothic Book"/>
                <a:cs typeface="Franklin Gothic Book"/>
              </a:rPr>
              <a:t>activity</a:t>
            </a:r>
            <a:endParaRPr lang="en-US" sz="2400" dirty="0" smtClean="0">
              <a:latin typeface="Franklin Gothic Book"/>
              <a:cs typeface="Franklin Gothic Book"/>
            </a:endParaRPr>
          </a:p>
          <a:p>
            <a:r>
              <a:rPr lang="en-US" sz="2400" dirty="0" smtClean="0">
                <a:latin typeface="Franklin Gothic Book"/>
                <a:cs typeface="Franklin Gothic Book"/>
              </a:rPr>
              <a:t>Infant </a:t>
            </a:r>
            <a:r>
              <a:rPr lang="en-US" sz="2400" dirty="0" smtClean="0">
                <a:latin typeface="Franklin Gothic Book"/>
                <a:cs typeface="Franklin Gothic Book"/>
              </a:rPr>
              <a:t>feeding</a:t>
            </a:r>
          </a:p>
          <a:p>
            <a:pPr lvl="1"/>
            <a:r>
              <a:rPr lang="en-US" sz="2000" dirty="0" smtClean="0">
                <a:latin typeface="Franklin Gothic Book"/>
                <a:cs typeface="Franklin Gothic Book"/>
              </a:rPr>
              <a:t>Harder </a:t>
            </a:r>
            <a:r>
              <a:rPr lang="en-US" sz="2000" dirty="0" smtClean="0">
                <a:latin typeface="Franklin Gothic Book"/>
                <a:cs typeface="Franklin Gothic Book"/>
              </a:rPr>
              <a:t>to breastfeed</a:t>
            </a:r>
          </a:p>
          <a:p>
            <a:pPr lvl="2"/>
            <a:r>
              <a:rPr lang="en-US" sz="1600" dirty="0" smtClean="0">
                <a:latin typeface="Franklin Gothic Book"/>
                <a:cs typeface="Franklin Gothic Book"/>
              </a:rPr>
              <a:t>Lack of physical support for breastfeeding</a:t>
            </a:r>
          </a:p>
          <a:p>
            <a:pPr lvl="2"/>
            <a:r>
              <a:rPr lang="en-US" sz="1600" dirty="0" smtClean="0">
                <a:latin typeface="Franklin Gothic Book"/>
                <a:cs typeface="Franklin Gothic Book"/>
              </a:rPr>
              <a:t>lack of support for formula feeding</a:t>
            </a:r>
          </a:p>
          <a:p>
            <a:pPr lvl="1"/>
            <a:r>
              <a:rPr lang="en-US" sz="2000" dirty="0" smtClean="0">
                <a:latin typeface="Franklin Gothic Book"/>
                <a:cs typeface="Franklin Gothic Book"/>
              </a:rPr>
              <a:t>Tension between ‘best for baby’ and treating disease</a:t>
            </a:r>
          </a:p>
          <a:p>
            <a:pPr lvl="1"/>
            <a:r>
              <a:rPr lang="en-US" sz="2000" dirty="0" smtClean="0">
                <a:latin typeface="Franklin Gothic Book"/>
                <a:cs typeface="Franklin Gothic Book"/>
              </a:rPr>
              <a:t>Lack of sensitivity when feeding wasn’t going well </a:t>
            </a:r>
            <a:endParaRPr lang="en-US" sz="2000" dirty="0" smtClean="0">
              <a:latin typeface="Franklin Gothic Book"/>
              <a:cs typeface="Franklin Gothic Book"/>
            </a:endParaRPr>
          </a:p>
          <a:p>
            <a:pPr marL="457200" lvl="1" indent="0">
              <a:buNone/>
            </a:pPr>
            <a:r>
              <a:rPr lang="en-GB" sz="1700" i="1" dirty="0"/>
              <a:t>So we got discharged, we came home and then on the Monday we had this other midwife come to see us and she’d gone to 15</a:t>
            </a:r>
            <a:r>
              <a:rPr lang="en-GB" sz="1700" i="1" dirty="0" smtClean="0"/>
              <a:t>% (weight loss) </a:t>
            </a:r>
            <a:r>
              <a:rPr lang="en-GB" sz="1700" i="1" dirty="0"/>
              <a:t>which still in our minds, because she was so, such a good weight but obviously something is not working because she’s not </a:t>
            </a:r>
            <a:r>
              <a:rPr lang="en-GB" sz="1700" i="1" dirty="0" smtClean="0"/>
              <a:t>taking…she’s </a:t>
            </a:r>
            <a:r>
              <a:rPr lang="en-GB" sz="1700" i="1" dirty="0"/>
              <a:t>not putting on weight so she’s not being stable, this midwife then made us feel absolutely horrendous and made out that [Child 2] was going to die. </a:t>
            </a:r>
            <a:r>
              <a:rPr lang="en-GB" sz="1700" i="1" dirty="0" smtClean="0"/>
              <a:t>She </a:t>
            </a:r>
            <a:r>
              <a:rPr lang="en-GB" sz="1700" i="1" dirty="0"/>
              <a:t>then kind of on Day 7 where we’d lost [Child 1] on Day 5 she was like no, if this child doesn’t get fed she is going to die.</a:t>
            </a:r>
            <a:endParaRPr lang="en-US" sz="1700" i="1" dirty="0" smtClean="0">
              <a:latin typeface="Franklin Gothic Book"/>
              <a:cs typeface="Franklin Gothic Book"/>
            </a:endParaRPr>
          </a:p>
          <a:p>
            <a:r>
              <a:rPr lang="en-US" sz="2400" dirty="0">
                <a:latin typeface="Franklin Gothic Book"/>
                <a:cs typeface="Franklin Gothic Book"/>
              </a:rPr>
              <a:t>Adoption</a:t>
            </a:r>
          </a:p>
          <a:p>
            <a:pPr lvl="1"/>
            <a:r>
              <a:rPr lang="en-US" sz="2000" dirty="0">
                <a:latin typeface="Franklin Gothic Book"/>
                <a:cs typeface="Franklin Gothic Book"/>
              </a:rPr>
              <a:t>Discrimination from health </a:t>
            </a:r>
            <a:r>
              <a:rPr lang="en-US" sz="2000" dirty="0" smtClean="0">
                <a:latin typeface="Franklin Gothic Book"/>
                <a:cs typeface="Franklin Gothic Book"/>
              </a:rPr>
              <a:t>professionals – 1.5 years</a:t>
            </a:r>
            <a:endParaRPr lang="en-US" sz="2000" dirty="0">
              <a:latin typeface="Franklin Gothic Book"/>
              <a:cs typeface="Franklin Gothic Book"/>
            </a:endParaRPr>
          </a:p>
        </p:txBody>
      </p:sp>
    </p:spTree>
    <p:extLst>
      <p:ext uri="{BB962C8B-B14F-4D97-AF65-F5344CB8AC3E}">
        <p14:creationId xmlns:p14="http://schemas.microsoft.com/office/powerpoint/2010/main" val="4197631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5028</TotalTime>
  <Words>856</Words>
  <Application>Microsoft Office PowerPoint</Application>
  <PresentationFormat>On-screen Show (4:3)</PresentationFormat>
  <Paragraphs>102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Franklin Gothic Book</vt:lpstr>
      <vt:lpstr>Office Theme</vt:lpstr>
      <vt:lpstr>The impact of inflammatory rheumatic diseases (such as arthritis and lupus) on transitions to motherhood: The STAR Family study Aimee Grant, Denitza Williams, Bethan Pell, Helen Stanton, Rhiannon Phillips on behalf of the STAR Family study team </vt:lpstr>
      <vt:lpstr>Acknowledgements</vt:lpstr>
      <vt:lpstr>Overview</vt:lpstr>
      <vt:lpstr>What are rheumatic diseases (RDs)?</vt:lpstr>
      <vt:lpstr>Women of child bearing age and RDs</vt:lpstr>
      <vt:lpstr>Methods</vt:lpstr>
      <vt:lpstr>Pre-pregnancy</vt:lpstr>
      <vt:lpstr>Pregnancy</vt:lpstr>
      <vt:lpstr>(early) Motherhood</vt:lpstr>
      <vt:lpstr>Impact of RD on family planning</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to go here</dc:title>
  <dc:creator>an Employee A Company</dc:creator>
  <cp:lastModifiedBy>Aimee</cp:lastModifiedBy>
  <cp:revision>64</cp:revision>
  <dcterms:created xsi:type="dcterms:W3CDTF">2015-09-04T15:02:45Z</dcterms:created>
  <dcterms:modified xsi:type="dcterms:W3CDTF">2017-04-05T08:09:33Z</dcterms:modified>
</cp:coreProperties>
</file>