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8"/>
  </p:notesMasterIdLst>
  <p:sldIdLst>
    <p:sldId id="323" r:id="rId2"/>
    <p:sldId id="324" r:id="rId3"/>
    <p:sldId id="322" r:id="rId4"/>
    <p:sldId id="315" r:id="rId5"/>
    <p:sldId id="288" r:id="rId6"/>
    <p:sldId id="283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368" autoAdjust="0"/>
    <p:restoredTop sz="95263" autoAdjust="0"/>
  </p:normalViewPr>
  <p:slideViewPr>
    <p:cSldViewPr snapToGrid="0" snapToObjects="1">
      <p:cViewPr varScale="1">
        <p:scale>
          <a:sx n="116" d="100"/>
          <a:sy n="116" d="100"/>
        </p:scale>
        <p:origin x="120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USB%20DISK:DIZE%20Exp1%20ACE2%20quantifie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arlieevans:Desktop:DIZE%20Study:DIZE%20Paper%20Write%20Up:Charlie%20RAS%20summary%2029-05-2019%20(version%20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arlieevans:Desktop:DIZE%20Study:Experiment%201%20(30-Day%20Trial):DIZE%20Exp%201%20Amyloid%20Analysi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arlieevans:Desktop:DIZE%20Study:Experiment%201%20(30-Day%20Trial):DIZE%20Exp%201%20Amyloid%20Analysi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arlieevans:Desktop:DIZE%20Study:Experiment%201%20(30-Day%20Trial):DIZE%20Exp%201%20Amyloid%20Analysis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sers\charlieevans\Desktop\DIZE%20Study\Experiment%201%20(30-Day%20Trial)\DIZE%20Study%2013-15M%20Cohort%20Oi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367421767376802"/>
          <c:y val="8.4926744712020497E-2"/>
          <c:w val="0.67817394090986605"/>
          <c:h val="0.718852352131694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17-4047-8842-DA2E9B3AB481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17-4047-8842-DA2E9B3AB481}"/>
              </c:ext>
            </c:extLst>
          </c:dPt>
          <c:dPt>
            <c:idx val="2"/>
            <c:invertIfNegative val="0"/>
            <c:bubble3D val="0"/>
            <c:spPr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17-4047-8842-DA2E9B3AB481}"/>
              </c:ext>
            </c:extLst>
          </c:dPt>
          <c:errBars>
            <c:errBarType val="both"/>
            <c:errValType val="cust"/>
            <c:noEndCap val="0"/>
            <c:plus>
              <c:numRef>
                <c:f>'Magellan for F50 Sheet 1'!$P$60:$P$62</c:f>
                <c:numCache>
                  <c:formatCode>General</c:formatCode>
                  <c:ptCount val="3"/>
                  <c:pt idx="0">
                    <c:v>49.687346103321573</c:v>
                  </c:pt>
                  <c:pt idx="1">
                    <c:v>31.08542347058534</c:v>
                  </c:pt>
                  <c:pt idx="2">
                    <c:v>47.49258593742951</c:v>
                  </c:pt>
                </c:numCache>
              </c:numRef>
            </c:plus>
            <c:minus>
              <c:numRef>
                <c:f>'Magellan for F50 Sheet 1'!$P$60:$P$62</c:f>
                <c:numCache>
                  <c:formatCode>General</c:formatCode>
                  <c:ptCount val="3"/>
                  <c:pt idx="0">
                    <c:v>49.687346103321573</c:v>
                  </c:pt>
                  <c:pt idx="1">
                    <c:v>31.08542347058534</c:v>
                  </c:pt>
                  <c:pt idx="2">
                    <c:v>47.49258593742951</c:v>
                  </c:pt>
                </c:numCache>
              </c:numRef>
            </c:minus>
          </c:errBars>
          <c:cat>
            <c:strRef>
              <c:f>'Magellan for F50 Sheet 1'!$O$56:$O$58</c:f>
              <c:strCache>
                <c:ptCount val="3"/>
                <c:pt idx="0">
                  <c:v>WT Vehicle</c:v>
                </c:pt>
                <c:pt idx="1">
                  <c:v>Tg2576 Vehicle</c:v>
                </c:pt>
                <c:pt idx="2">
                  <c:v>Tg2576 DIZE</c:v>
                </c:pt>
              </c:strCache>
            </c:strRef>
          </c:cat>
          <c:val>
            <c:numRef>
              <c:f>'Magellan for F50 Sheet 1'!$P$56:$P$58</c:f>
              <c:numCache>
                <c:formatCode>General</c:formatCode>
                <c:ptCount val="3"/>
                <c:pt idx="0">
                  <c:v>242.61519560500611</c:v>
                </c:pt>
                <c:pt idx="1">
                  <c:v>88.141522557977225</c:v>
                </c:pt>
                <c:pt idx="2">
                  <c:v>177.64242025944199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17-4047-8842-DA2E9B3AB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1240808"/>
        <c:axId val="2081244232"/>
      </c:barChart>
      <c:catAx>
        <c:axId val="2081240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081244232"/>
        <c:crosses val="autoZero"/>
        <c:auto val="1"/>
        <c:lblAlgn val="ctr"/>
        <c:lblOffset val="100"/>
        <c:noMultiLvlLbl val="0"/>
      </c:catAx>
      <c:valAx>
        <c:axId val="20812442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ACE2 Concentration </a:t>
                </a:r>
              </a:p>
              <a:p>
                <a:pPr>
                  <a:defRPr/>
                </a:pPr>
                <a:r>
                  <a:rPr lang="en-US" dirty="0"/>
                  <a:t>(</a:t>
                </a:r>
                <a:r>
                  <a:rPr lang="en-US" dirty="0" err="1"/>
                  <a:t>pg</a:t>
                </a:r>
                <a:r>
                  <a:rPr lang="en-US" dirty="0"/>
                  <a:t>/mg)</a:t>
                </a:r>
              </a:p>
            </c:rich>
          </c:tx>
          <c:layout>
            <c:manualLayout>
              <c:xMode val="edge"/>
              <c:yMode val="edge"/>
              <c:x val="2.5195919709335501E-2"/>
              <c:y val="0.1484551022679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081240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470068697520529"/>
          <c:y val="7.31417088490392E-2"/>
          <c:w val="0.65428534411954542"/>
          <c:h val="0.636883977136903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AFC-C84F-B4E8-2DFA2760E7F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AFC-C84F-B4E8-2DFA2760E7FD}"/>
              </c:ext>
            </c:extLst>
          </c:dPt>
          <c:dPt>
            <c:idx val="2"/>
            <c:invertIfNegative val="0"/>
            <c:bubble3D val="0"/>
            <c:spPr>
              <a:pattFill prst="wdDnDiag">
                <a:fgClr>
                  <a:prstClr val="black"/>
                </a:fgClr>
                <a:bgClr>
                  <a:prstClr val="white"/>
                </a:bgClr>
              </a:patt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AFC-C84F-B4E8-2DFA2760E7FD}"/>
              </c:ext>
            </c:extLst>
          </c:dPt>
          <c:errBars>
            <c:errBarType val="both"/>
            <c:errValType val="cust"/>
            <c:noEndCap val="0"/>
            <c:plus>
              <c:numRef>
                <c:f>'Figure 1B'!$A$55:$C$55</c:f>
                <c:numCache>
                  <c:formatCode>General</c:formatCode>
                  <c:ptCount val="3"/>
                  <c:pt idx="0">
                    <c:v>1560.5531436159381</c:v>
                  </c:pt>
                  <c:pt idx="1">
                    <c:v>1384.30331554233</c:v>
                  </c:pt>
                  <c:pt idx="2">
                    <c:v>1501.7050597303571</c:v>
                  </c:pt>
                </c:numCache>
              </c:numRef>
            </c:plus>
            <c:minus>
              <c:numRef>
                <c:f>'Figure 1B'!$A$55:$C$55</c:f>
                <c:numCache>
                  <c:formatCode>General</c:formatCode>
                  <c:ptCount val="3"/>
                  <c:pt idx="0">
                    <c:v>1560.5531436159381</c:v>
                  </c:pt>
                  <c:pt idx="1">
                    <c:v>1384.30331554233</c:v>
                  </c:pt>
                  <c:pt idx="2">
                    <c:v>1501.7050597303571</c:v>
                  </c:pt>
                </c:numCache>
              </c:numRef>
            </c:minus>
          </c:errBars>
          <c:cat>
            <c:strRef>
              <c:f>'Figure 1B'!$A$53:$C$53</c:f>
              <c:strCache>
                <c:ptCount val="3"/>
                <c:pt idx="0">
                  <c:v>WT Vehicle</c:v>
                </c:pt>
                <c:pt idx="1">
                  <c:v>Tg2576 Vehicle</c:v>
                </c:pt>
                <c:pt idx="2">
                  <c:v>Tg2576 DIZE</c:v>
                </c:pt>
              </c:strCache>
            </c:strRef>
          </c:cat>
          <c:val>
            <c:numRef>
              <c:f>'Figure 1B'!$A$54:$C$54</c:f>
              <c:numCache>
                <c:formatCode>General</c:formatCode>
                <c:ptCount val="3"/>
                <c:pt idx="0">
                  <c:v>12998.36363636364</c:v>
                </c:pt>
                <c:pt idx="1">
                  <c:v>12263.18181818182</c:v>
                </c:pt>
                <c:pt idx="2">
                  <c:v>18868.555555555551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FC-C84F-B4E8-2DFA2760E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2657688"/>
        <c:axId val="2109821368"/>
      </c:barChart>
      <c:catAx>
        <c:axId val="2032657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109821368"/>
        <c:crosses val="autoZero"/>
        <c:auto val="1"/>
        <c:lblAlgn val="ctr"/>
        <c:lblOffset val="100"/>
        <c:noMultiLvlLbl val="0"/>
      </c:catAx>
      <c:valAx>
        <c:axId val="21098213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ACE2 Activity (</a:t>
                </a:r>
                <a:r>
                  <a:rPr lang="en-US" dirty="0" err="1"/>
                  <a:t>r.f.u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1.5927121505125499E-2"/>
              <c:y val="0.133250259360937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0326576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303053667348646"/>
          <c:y val="0.12044135908644688"/>
          <c:w val="0.50274917079666304"/>
          <c:h val="0.6175130891150583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B4-9E40-AD79-08342084D2FA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B4-9E40-AD79-08342084D2FA}"/>
              </c:ext>
            </c:extLst>
          </c:dPt>
          <c:errBars>
            <c:errBarType val="both"/>
            <c:errValType val="cust"/>
            <c:noEndCap val="0"/>
            <c:plus>
              <c:numRef>
                <c:f>'Amyloid 43'!$R$48:$R$49</c:f>
                <c:numCache>
                  <c:formatCode>General</c:formatCode>
                  <c:ptCount val="2"/>
                  <c:pt idx="0">
                    <c:v>14666.524655179141</c:v>
                  </c:pt>
                  <c:pt idx="1">
                    <c:v>11989.526916535309</c:v>
                  </c:pt>
                </c:numCache>
              </c:numRef>
            </c:plus>
            <c:minus>
              <c:numRef>
                <c:f>'Amyloid 43'!$R$48:$R$49</c:f>
                <c:numCache>
                  <c:formatCode>General</c:formatCode>
                  <c:ptCount val="2"/>
                  <c:pt idx="0">
                    <c:v>14666.524655179141</c:v>
                  </c:pt>
                  <c:pt idx="1">
                    <c:v>11989.526916535309</c:v>
                  </c:pt>
                </c:numCache>
              </c:numRef>
            </c:minus>
          </c:errBars>
          <c:cat>
            <c:strRef>
              <c:f>'Amyloid 43'!$Q$43:$Q$44</c:f>
              <c:strCache>
                <c:ptCount val="2"/>
                <c:pt idx="0">
                  <c:v>Tg2576 Vehicle</c:v>
                </c:pt>
                <c:pt idx="1">
                  <c:v>Tg2576 DIZE</c:v>
                </c:pt>
              </c:strCache>
            </c:strRef>
          </c:cat>
          <c:val>
            <c:numRef>
              <c:f>'Amyloid 43'!$R$43:$R$44</c:f>
              <c:numCache>
                <c:formatCode>General</c:formatCode>
                <c:ptCount val="2"/>
                <c:pt idx="0">
                  <c:v>77857.81586157401</c:v>
                </c:pt>
                <c:pt idx="1">
                  <c:v>60524.398694335447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B4-9E40-AD79-08342084D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1309912"/>
        <c:axId val="2081313288"/>
      </c:barChart>
      <c:catAx>
        <c:axId val="208130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081313288"/>
        <c:crosses val="autoZero"/>
        <c:auto val="1"/>
        <c:lblAlgn val="ctr"/>
        <c:lblOffset val="100"/>
        <c:noMultiLvlLbl val="0"/>
      </c:catAx>
      <c:valAx>
        <c:axId val="20813132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 anchor="ctr" anchorCtr="0"/>
              <a:lstStyle/>
              <a:p>
                <a:pPr algn="ctr">
                  <a:defRPr/>
                </a:pPr>
                <a:r>
                  <a:rPr lang="en-US" sz="1000" b="0" i="0" baseline="0" dirty="0">
                    <a:effectLst/>
                  </a:rPr>
                  <a:t>Insoluble Aβ40 Concentration (</a:t>
                </a:r>
                <a:r>
                  <a:rPr lang="en-US" sz="1000" b="0" i="0" baseline="0" dirty="0" err="1">
                    <a:effectLst/>
                  </a:rPr>
                  <a:t>pg</a:t>
                </a:r>
                <a:r>
                  <a:rPr lang="en-US" sz="1000" b="0" i="0" baseline="0" dirty="0">
                    <a:effectLst/>
                  </a:rPr>
                  <a:t>/mg)</a:t>
                </a:r>
                <a:endParaRPr lang="en-US" sz="1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8.5669167261966189E-2"/>
              <c:y val="0.118751730532038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081309912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0.53742629584733892"/>
          <c:y val="0"/>
          <c:w val="0.29726863759716199"/>
          <c:h val="0.26458978450381598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942628941427399"/>
          <c:y val="0.29070863427534199"/>
          <c:w val="0.58200932939473105"/>
          <c:h val="0.5306103579706320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40-1149-B196-2345FF027BF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40-1149-B196-2345FF027BF5}"/>
              </c:ext>
            </c:extLst>
          </c:dPt>
          <c:errBars>
            <c:errBarType val="both"/>
            <c:errValType val="cust"/>
            <c:noEndCap val="0"/>
            <c:plus>
              <c:numRef>
                <c:f>'Amyloid 43'!$S$48:$S$49</c:f>
                <c:numCache>
                  <c:formatCode>General</c:formatCode>
                  <c:ptCount val="2"/>
                  <c:pt idx="0">
                    <c:v>413.24079342286763</c:v>
                  </c:pt>
                  <c:pt idx="1">
                    <c:v>415.52861180113678</c:v>
                  </c:pt>
                </c:numCache>
              </c:numRef>
            </c:plus>
            <c:minus>
              <c:numRef>
                <c:f>'Amyloid 43'!$S$48:$S$49</c:f>
                <c:numCache>
                  <c:formatCode>General</c:formatCode>
                  <c:ptCount val="2"/>
                  <c:pt idx="0">
                    <c:v>413.24079342286763</c:v>
                  </c:pt>
                  <c:pt idx="1">
                    <c:v>415.52861180113678</c:v>
                  </c:pt>
                </c:numCache>
              </c:numRef>
            </c:minus>
          </c:errBars>
          <c:cat>
            <c:strRef>
              <c:f>'Amyloid 43'!$Q$43:$Q$44</c:f>
              <c:strCache>
                <c:ptCount val="2"/>
                <c:pt idx="0">
                  <c:v>Tg2576 Vehicle</c:v>
                </c:pt>
                <c:pt idx="1">
                  <c:v>Tg2576 DIZE</c:v>
                </c:pt>
              </c:strCache>
            </c:strRef>
          </c:cat>
          <c:val>
            <c:numRef>
              <c:f>'Amyloid 43'!$S$43:$S$44</c:f>
              <c:numCache>
                <c:formatCode>General</c:formatCode>
                <c:ptCount val="2"/>
                <c:pt idx="0">
                  <c:v>3013.929453366804</c:v>
                </c:pt>
                <c:pt idx="1">
                  <c:v>1734.937633654145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40-1149-B196-2345FF027B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6594632"/>
        <c:axId val="2036598008"/>
      </c:barChart>
      <c:catAx>
        <c:axId val="2036594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036598008"/>
        <c:crosses val="autoZero"/>
        <c:auto val="1"/>
        <c:lblAlgn val="ctr"/>
        <c:lblOffset val="100"/>
        <c:noMultiLvlLbl val="0"/>
      </c:catAx>
      <c:valAx>
        <c:axId val="20365980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0" i="0" baseline="0" dirty="0">
                    <a:effectLst/>
                  </a:rPr>
                  <a:t>Insoluble Aβ42</a:t>
                </a:r>
              </a:p>
              <a:p>
                <a:pPr>
                  <a:defRPr/>
                </a:pPr>
                <a:r>
                  <a:rPr lang="en-US" sz="1000" b="0" i="0" baseline="0" dirty="0">
                    <a:effectLst/>
                  </a:rPr>
                  <a:t> Concentration (</a:t>
                </a:r>
                <a:r>
                  <a:rPr lang="en-US" sz="1000" b="0" i="0" baseline="0" dirty="0" err="1">
                    <a:effectLst/>
                  </a:rPr>
                  <a:t>pg</a:t>
                </a:r>
                <a:r>
                  <a:rPr lang="en-US" sz="1000" b="0" i="0" baseline="0" dirty="0">
                    <a:effectLst/>
                  </a:rPr>
                  <a:t>/mg)</a:t>
                </a:r>
                <a:endParaRPr lang="en-US" sz="1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00570486579131E-2"/>
              <c:y val="0.303402956188587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036594632"/>
        <c:crosses val="autoZero"/>
        <c:crossBetween val="between"/>
        <c:majorUnit val="10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054741390694802"/>
          <c:y val="0.162324674912766"/>
          <c:w val="0.55803527087416804"/>
          <c:h val="0.5229661721815556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C8-D34C-B9C3-4AAB4036F7F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C8-D34C-B9C3-4AAB4036F7F5}"/>
              </c:ext>
            </c:extLst>
          </c:dPt>
          <c:errBars>
            <c:errBarType val="both"/>
            <c:errValType val="cust"/>
            <c:noEndCap val="0"/>
            <c:plus>
              <c:numRef>
                <c:f>'Amyloid 43'!$T$48:$T$49</c:f>
                <c:numCache>
                  <c:formatCode>General</c:formatCode>
                  <c:ptCount val="2"/>
                  <c:pt idx="0">
                    <c:v>140.15772576550489</c:v>
                  </c:pt>
                  <c:pt idx="1">
                    <c:v>105.9444710107343</c:v>
                  </c:pt>
                </c:numCache>
              </c:numRef>
            </c:plus>
            <c:minus>
              <c:numRef>
                <c:f>'Amyloid 43'!$T$48:$T$49</c:f>
                <c:numCache>
                  <c:formatCode>General</c:formatCode>
                  <c:ptCount val="2"/>
                  <c:pt idx="0">
                    <c:v>140.15772576550489</c:v>
                  </c:pt>
                  <c:pt idx="1">
                    <c:v>105.9444710107343</c:v>
                  </c:pt>
                </c:numCache>
              </c:numRef>
            </c:minus>
          </c:errBars>
          <c:cat>
            <c:strRef>
              <c:f>'Amyloid 43'!$Q$43:$Q$44</c:f>
              <c:strCache>
                <c:ptCount val="2"/>
                <c:pt idx="0">
                  <c:v>Tg2576 Vehicle</c:v>
                </c:pt>
                <c:pt idx="1">
                  <c:v>Tg2576 DIZE</c:v>
                </c:pt>
              </c:strCache>
            </c:strRef>
          </c:cat>
          <c:val>
            <c:numRef>
              <c:f>'Amyloid 43'!$T$43:$T$44</c:f>
              <c:numCache>
                <c:formatCode>General</c:formatCode>
                <c:ptCount val="2"/>
                <c:pt idx="0">
                  <c:v>977.66059769397498</c:v>
                </c:pt>
                <c:pt idx="1">
                  <c:v>572.75306520849483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C8-D34C-B9C3-4AAB4036F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6630504"/>
        <c:axId val="2036633880"/>
      </c:barChart>
      <c:catAx>
        <c:axId val="2036630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036633880"/>
        <c:crosses val="autoZero"/>
        <c:auto val="1"/>
        <c:lblAlgn val="ctr"/>
        <c:lblOffset val="100"/>
        <c:noMultiLvlLbl val="0"/>
      </c:catAx>
      <c:valAx>
        <c:axId val="20366338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/>
                </a:pPr>
                <a:r>
                  <a:rPr lang="en-US" sz="1000" b="0" i="0" baseline="0" dirty="0">
                    <a:effectLst/>
                  </a:rPr>
                  <a:t>Insoluble Aβ43 </a:t>
                </a:r>
              </a:p>
              <a:p>
                <a:pPr algn="ctr">
                  <a:defRPr/>
                </a:pPr>
                <a:r>
                  <a:rPr lang="en-US" sz="1000" b="0" i="0" baseline="0" dirty="0">
                    <a:effectLst/>
                  </a:rPr>
                  <a:t>Concentration (</a:t>
                </a:r>
                <a:r>
                  <a:rPr lang="en-US" sz="1000" b="0" i="0" baseline="0" dirty="0" err="1">
                    <a:effectLst/>
                  </a:rPr>
                  <a:t>pg</a:t>
                </a:r>
                <a:r>
                  <a:rPr lang="en-US" sz="1000" b="0" i="0" baseline="0" dirty="0">
                    <a:effectLst/>
                  </a:rPr>
                  <a:t>/mg)</a:t>
                </a:r>
                <a:endParaRPr lang="en-US" sz="1000" dirty="0">
                  <a:effectLst/>
                </a:endParaRPr>
              </a:p>
              <a:p>
                <a:pPr algn="ctr">
                  <a:defRPr/>
                </a:pPr>
                <a:endParaRPr lang="en-US" sz="1000" dirty="0"/>
              </a:p>
            </c:rich>
          </c:tx>
          <c:layout>
            <c:manualLayout>
              <c:xMode val="edge"/>
              <c:yMode val="edge"/>
              <c:x val="4.7244088629910266E-2"/>
              <c:y val="0.148675484618920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0366305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635596165246"/>
          <c:y val="0.1353175884442161"/>
          <c:w val="0.71979586135470108"/>
          <c:h val="0.74464856813580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'OiP Post-Drug'!$T$148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tx1"/>
            </a:solidFill>
            <a:ln w="190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'OiP Post-Drug'!$W$149:$W$151</c:f>
                <c:numCache>
                  <c:formatCode>General</c:formatCode>
                  <c:ptCount val="3"/>
                  <c:pt idx="0">
                    <c:v>8.3196255377503692E-3</c:v>
                  </c:pt>
                  <c:pt idx="1">
                    <c:v>2.0064550160191878E-2</c:v>
                  </c:pt>
                  <c:pt idx="2">
                    <c:v>1.438823205531291E-2</c:v>
                  </c:pt>
                </c:numCache>
              </c:numRef>
            </c:plus>
            <c:minus>
              <c:numRef>
                <c:f>'OiP Post-Drug'!$W$149:$W$151</c:f>
                <c:numCache>
                  <c:formatCode>General</c:formatCode>
                  <c:ptCount val="3"/>
                  <c:pt idx="0">
                    <c:v>8.3196255377503692E-3</c:v>
                  </c:pt>
                  <c:pt idx="1">
                    <c:v>2.0064550160191878E-2</c:v>
                  </c:pt>
                  <c:pt idx="2">
                    <c:v>1.438823205531291E-2</c:v>
                  </c:pt>
                </c:numCache>
              </c:numRef>
            </c:minus>
          </c:errBars>
          <c:cat>
            <c:strRef>
              <c:f>'OiP Post-Drug'!$S$149:$S$151</c:f>
              <c:strCache>
                <c:ptCount val="3"/>
                <c:pt idx="0">
                  <c:v>WT Vehicle</c:v>
                </c:pt>
                <c:pt idx="1">
                  <c:v>Tg2576 Vehicle</c:v>
                </c:pt>
                <c:pt idx="2">
                  <c:v>Tg2576 DIZE</c:v>
                </c:pt>
              </c:strCache>
            </c:strRef>
          </c:cat>
          <c:val>
            <c:numRef>
              <c:f>'OiP Post-Drug'!$T$149:$T$151</c:f>
              <c:numCache>
                <c:formatCode>General</c:formatCode>
                <c:ptCount val="3"/>
                <c:pt idx="0">
                  <c:v>0.61775268755598178</c:v>
                </c:pt>
                <c:pt idx="1">
                  <c:v>0.49495637841227397</c:v>
                </c:pt>
                <c:pt idx="2">
                  <c:v>0.52113946771299957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2-624E-8C6F-569853327134}"/>
            </c:ext>
          </c:extLst>
        </c:ser>
        <c:ser>
          <c:idx val="1"/>
          <c:order val="1"/>
          <c:tx>
            <c:strRef>
              <c:f>'OiP Post-Drug'!$U$148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'OiP Post-Drug'!$X$149:$X$151</c:f>
                <c:numCache>
                  <c:formatCode>General</c:formatCode>
                  <c:ptCount val="3"/>
                  <c:pt idx="0">
                    <c:v>1.9569830214121536E-2</c:v>
                  </c:pt>
                  <c:pt idx="1">
                    <c:v>1.0331655382180695E-2</c:v>
                  </c:pt>
                  <c:pt idx="2">
                    <c:v>1.1178387153859012E-2</c:v>
                  </c:pt>
                </c:numCache>
              </c:numRef>
            </c:plus>
            <c:minus>
              <c:numRef>
                <c:f>'OiP Post-Drug'!$X$149:$X$151</c:f>
                <c:numCache>
                  <c:formatCode>General</c:formatCode>
                  <c:ptCount val="3"/>
                  <c:pt idx="0">
                    <c:v>1.9569830214121536E-2</c:v>
                  </c:pt>
                  <c:pt idx="1">
                    <c:v>1.0331655382180695E-2</c:v>
                  </c:pt>
                  <c:pt idx="2">
                    <c:v>1.1178387153859012E-2</c:v>
                  </c:pt>
                </c:numCache>
              </c:numRef>
            </c:minus>
          </c:errBars>
          <c:cat>
            <c:strRef>
              <c:f>'OiP Post-Drug'!$S$149:$S$151</c:f>
              <c:strCache>
                <c:ptCount val="3"/>
                <c:pt idx="0">
                  <c:v>WT Vehicle</c:v>
                </c:pt>
                <c:pt idx="1">
                  <c:v>Tg2576 Vehicle</c:v>
                </c:pt>
                <c:pt idx="2">
                  <c:v>Tg2576 DIZE</c:v>
                </c:pt>
              </c:strCache>
            </c:strRef>
          </c:cat>
          <c:val>
            <c:numRef>
              <c:f>'OiP Post-Drug'!$U$149:$U$151</c:f>
              <c:numCache>
                <c:formatCode>General</c:formatCode>
                <c:ptCount val="3"/>
                <c:pt idx="0">
                  <c:v>0.59566212366507532</c:v>
                </c:pt>
                <c:pt idx="1">
                  <c:v>0.49912287477507677</c:v>
                </c:pt>
                <c:pt idx="2">
                  <c:v>0.5993607928300011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E2-624E-8C6F-5698533271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5167224"/>
        <c:axId val="-2068389624"/>
      </c:barChart>
      <c:catAx>
        <c:axId val="-2095167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-2068389624"/>
        <c:crosses val="autoZero"/>
        <c:auto val="1"/>
        <c:lblAlgn val="ctr"/>
        <c:lblOffset val="100"/>
        <c:noMultiLvlLbl val="0"/>
      </c:catAx>
      <c:valAx>
        <c:axId val="-2068389624"/>
        <c:scaling>
          <c:orientation val="minMax"/>
          <c:min val="0.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100" b="0" dirty="0"/>
                  <a:t>Mean Discrimination Ratio</a:t>
                </a:r>
              </a:p>
            </c:rich>
          </c:tx>
          <c:layout>
            <c:manualLayout>
              <c:xMode val="edge"/>
              <c:yMode val="edge"/>
              <c:x val="9.0169214702762682E-3"/>
              <c:y val="0.253760765758363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-2095167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903115714768325"/>
          <c:y val="1.8986252878222605E-3"/>
          <c:w val="0.20362005995749244"/>
          <c:h val="0.1883950599045660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0.34635</cdr:x>
      <cdr:y>0.09464</cdr:y>
    </cdr:from>
    <cdr:to>
      <cdr:x>0.57252</cdr:x>
      <cdr:y>0.29823</cdr:y>
    </cdr:to>
    <cdr:grpSp>
      <cdr:nvGrpSpPr>
        <cdr:cNvPr id="5" name="Group 4">
          <a:extLst xmlns:a="http://schemas.openxmlformats.org/drawingml/2006/main">
            <a:ext uri="{FF2B5EF4-FFF2-40B4-BE49-F238E27FC236}">
              <a16:creationId xmlns:a16="http://schemas.microsoft.com/office/drawing/2014/main" id="{E6CB2B3D-48B8-544E-AFA8-D3A7DF44C3FF}"/>
            </a:ext>
          </a:extLst>
        </cdr:cNvPr>
        <cdr:cNvGrpSpPr/>
      </cdr:nvGrpSpPr>
      <cdr:grpSpPr>
        <a:xfrm xmlns:a="http://schemas.openxmlformats.org/drawingml/2006/main">
          <a:off x="1353800" y="313305"/>
          <a:ext cx="884044" cy="673984"/>
          <a:chOff x="1302028" y="200780"/>
          <a:chExt cx="1035228" cy="431923"/>
        </a:xfrm>
      </cdr:grpSpPr>
      <cdr:cxnSp macro="">
        <cdr:nvCxnSpPr>
          <cdr:cNvPr id="2" name="Straight Connector 1">
            <a:extLst xmlns:a="http://schemas.openxmlformats.org/drawingml/2006/main">
              <a:ext uri="{FF2B5EF4-FFF2-40B4-BE49-F238E27FC236}">
                <a16:creationId xmlns:a16="http://schemas.microsoft.com/office/drawing/2014/main" id="{2527583A-06F3-456F-971A-BA2BB2A96833}"/>
              </a:ext>
            </a:extLst>
          </cdr:cNvPr>
          <cdr:cNvCxnSpPr/>
        </cdr:nvCxnSpPr>
        <cdr:spPr>
          <a:xfrm xmlns:a="http://schemas.openxmlformats.org/drawingml/2006/main">
            <a:off x="1302028" y="441566"/>
            <a:ext cx="1035228" cy="11760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chemeClr val="tx1"/>
            </a:solidFill>
          </a:ln>
          <a:effectLst xmlns:a="http://schemas.openxmlformats.org/drawingml/2006/main"/>
          <a:scene3d xmlns:a="http://schemas.openxmlformats.org/drawingml/2006/main">
            <a:camera prst="orthographicFront">
              <a:rot lat="0" lon="0" rev="60000"/>
            </a:camera>
            <a:lightRig rig="threePt" dir="t"/>
          </a:scene3d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3" name="TextBox 41">
            <a:extLst xmlns:a="http://schemas.openxmlformats.org/drawingml/2006/main">
              <a:ext uri="{FF2B5EF4-FFF2-40B4-BE49-F238E27FC236}">
                <a16:creationId xmlns:a16="http://schemas.microsoft.com/office/drawing/2014/main" id="{A6C66E67-5109-244E-8FF3-3FC764D4DAAE}"/>
              </a:ext>
            </a:extLst>
          </cdr:cNvPr>
          <cdr:cNvSpPr txBox="1"/>
        </cdr:nvSpPr>
        <cdr:spPr>
          <a:xfrm xmlns:a="http://schemas.openxmlformats.org/drawingml/2006/main">
            <a:off x="1490194" y="200780"/>
            <a:ext cx="529562" cy="369332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none" rtlCol="0">
            <a:spAutoFit/>
          </a:bodyPr>
          <a:lstStyle xmlns:a="http://schemas.openxmlformats.org/drawingml/2006/main"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dirty="0"/>
              <a:t>***</a:t>
            </a:r>
          </a:p>
        </cdr:txBody>
      </cdr:sp>
      <cdr:cxnSp macro="">
        <cdr:nvCxnSpPr>
          <cdr:cNvPr id="4" name="Straight Connector 3">
            <a:extLst xmlns:a="http://schemas.openxmlformats.org/drawingml/2006/main">
              <a:ext uri="{FF2B5EF4-FFF2-40B4-BE49-F238E27FC236}">
                <a16:creationId xmlns:a16="http://schemas.microsoft.com/office/drawing/2014/main" id="{2527583A-06F3-456F-971A-BA2BB2A96833}"/>
              </a:ext>
            </a:extLst>
          </cdr:cNvPr>
          <cdr:cNvCxnSpPr/>
        </cdr:nvCxnSpPr>
        <cdr:spPr>
          <a:xfrm xmlns:a="http://schemas.openxmlformats.org/drawingml/2006/main" flipV="1">
            <a:off x="2335139" y="451585"/>
            <a:ext cx="0" cy="181118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chemeClr val="tx1"/>
            </a:solidFill>
          </a:ln>
          <a:effectLst xmlns:a="http://schemas.openxmlformats.org/drawingml/2006/main"/>
          <a:scene3d xmlns:a="http://schemas.openxmlformats.org/drawingml/2006/main">
            <a:camera prst="orthographicFront">
              <a:rot lat="0" lon="0" rev="60000"/>
            </a:camera>
            <a:lightRig rig="threePt" dir="t"/>
          </a:scene3d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0.58555</cdr:x>
      <cdr:y>0.11226</cdr:y>
    </cdr:from>
    <cdr:to>
      <cdr:x>0.81793</cdr:x>
      <cdr:y>0.31729</cdr:y>
    </cdr:to>
    <cdr:grpSp>
      <cdr:nvGrpSpPr>
        <cdr:cNvPr id="9" name="Group 8">
          <a:extLst xmlns:a="http://schemas.openxmlformats.org/drawingml/2006/main">
            <a:ext uri="{FF2B5EF4-FFF2-40B4-BE49-F238E27FC236}">
              <a16:creationId xmlns:a16="http://schemas.microsoft.com/office/drawing/2014/main" id="{7FA3BCAC-24D7-164C-8E27-4902DC5F9A82}"/>
            </a:ext>
          </a:extLst>
        </cdr:cNvPr>
        <cdr:cNvGrpSpPr/>
      </cdr:nvGrpSpPr>
      <cdr:grpSpPr>
        <a:xfrm xmlns:a="http://schemas.openxmlformats.org/drawingml/2006/main">
          <a:off x="2288780" y="371639"/>
          <a:ext cx="908318" cy="678751"/>
          <a:chOff x="2291464" y="15399"/>
          <a:chExt cx="984429" cy="434971"/>
        </a:xfrm>
      </cdr:grpSpPr>
      <cdr:cxnSp macro="">
        <cdr:nvCxnSpPr>
          <cdr:cNvPr id="6" name="Straight Connector 5">
            <a:extLst xmlns:a="http://schemas.openxmlformats.org/drawingml/2006/main">
              <a:ext uri="{FF2B5EF4-FFF2-40B4-BE49-F238E27FC236}">
                <a16:creationId xmlns:a16="http://schemas.microsoft.com/office/drawing/2014/main" id="{2527583A-06F3-456F-971A-BA2BB2A96833}"/>
              </a:ext>
            </a:extLst>
          </cdr:cNvPr>
          <cdr:cNvCxnSpPr/>
        </cdr:nvCxnSpPr>
        <cdr:spPr>
          <a:xfrm xmlns:a="http://schemas.openxmlformats.org/drawingml/2006/main">
            <a:off x="2291464" y="266839"/>
            <a:ext cx="984429" cy="11760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chemeClr val="tx1"/>
            </a:solidFill>
          </a:ln>
          <a:effectLst xmlns:a="http://schemas.openxmlformats.org/drawingml/2006/main"/>
          <a:scene3d xmlns:a="http://schemas.openxmlformats.org/drawingml/2006/main">
            <a:camera prst="orthographicFront">
              <a:rot lat="0" lon="0" rev="60000"/>
            </a:camera>
            <a:lightRig rig="threePt" dir="t"/>
          </a:scene3d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7" name="TextBox 42">
            <a:extLst xmlns:a="http://schemas.openxmlformats.org/drawingml/2006/main">
              <a:ext uri="{FF2B5EF4-FFF2-40B4-BE49-F238E27FC236}">
                <a16:creationId xmlns:a16="http://schemas.microsoft.com/office/drawing/2014/main" id="{DC2BC46D-D08A-DC47-86BC-ECF1520C9CBE}"/>
              </a:ext>
            </a:extLst>
          </cdr:cNvPr>
          <cdr:cNvSpPr txBox="1"/>
        </cdr:nvSpPr>
        <cdr:spPr>
          <a:xfrm xmlns:a="http://schemas.openxmlformats.org/drawingml/2006/main">
            <a:off x="2528118" y="15399"/>
            <a:ext cx="453970" cy="307777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none" rtlCol="0">
            <a:spAutoFit/>
          </a:bodyPr>
          <a:lstStyle xmlns:a="http://schemas.openxmlformats.org/drawingml/2006/main"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dirty="0"/>
              <a:t>###</a:t>
            </a:r>
          </a:p>
        </cdr:txBody>
      </cdr:sp>
      <cdr:cxnSp macro="">
        <cdr:nvCxnSpPr>
          <cdr:cNvPr id="8" name="Straight Connector 7">
            <a:extLst xmlns:a="http://schemas.openxmlformats.org/drawingml/2006/main">
              <a:ext uri="{FF2B5EF4-FFF2-40B4-BE49-F238E27FC236}">
                <a16:creationId xmlns:a16="http://schemas.microsoft.com/office/drawing/2014/main" id="{2527583A-06F3-456F-971A-BA2BB2A96833}"/>
              </a:ext>
            </a:extLst>
          </cdr:cNvPr>
          <cdr:cNvCxnSpPr/>
        </cdr:nvCxnSpPr>
        <cdr:spPr>
          <a:xfrm xmlns:a="http://schemas.openxmlformats.org/drawingml/2006/main" flipV="1">
            <a:off x="2291464" y="269252"/>
            <a:ext cx="0" cy="181118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chemeClr val="tx1"/>
            </a:solidFill>
          </a:ln>
          <a:effectLst xmlns:a="http://schemas.openxmlformats.org/drawingml/2006/main"/>
          <a:scene3d xmlns:a="http://schemas.openxmlformats.org/drawingml/2006/main">
            <a:camera prst="orthographicFront">
              <a:rot lat="0" lon="0" rev="60000"/>
            </a:camera>
            <a:lightRig rig="threePt" dir="t"/>
          </a:scene3d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0.70642</cdr:x>
      <cdr:y>0.21873</cdr:y>
    </cdr:from>
    <cdr:to>
      <cdr:x>0.82717</cdr:x>
      <cdr:y>0.3638</cdr:y>
    </cdr:to>
    <cdr:sp macro="" textlink="">
      <cdr:nvSpPr>
        <cdr:cNvPr id="10" name="TextBox 50">
          <a:extLst xmlns:a="http://schemas.openxmlformats.org/drawingml/2006/main">
            <a:ext uri="{FF2B5EF4-FFF2-40B4-BE49-F238E27FC236}">
              <a16:creationId xmlns:a16="http://schemas.microsoft.com/office/drawing/2014/main" id="{2FA11B05-3FF8-3448-B15E-164EF1280189}"/>
            </a:ext>
          </a:extLst>
        </cdr:cNvPr>
        <cdr:cNvSpPr txBox="1"/>
      </cdr:nvSpPr>
      <cdr:spPr>
        <a:xfrm xmlns:a="http://schemas.openxmlformats.org/drawingml/2006/main">
          <a:off x="2761216" y="724120"/>
          <a:ext cx="471983" cy="4802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+++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B2CD5-3632-C54D-BAC5-F12E4DA2B715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8242-F3C3-F84F-8E2A-670640066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/>
              <a:t>Figure 2. Improved associative recognition memory performance and reduced amyloid pathology in Tg2576 mice administered DIZE is associated with increased ACE2 activity.</a:t>
            </a:r>
            <a:r>
              <a:rPr lang="en-US" b="0" baseline="0" dirty="0"/>
              <a:t> </a:t>
            </a:r>
            <a:r>
              <a:rPr lang="en-US" b="1" baseline="0" dirty="0"/>
              <a:t>(A) </a:t>
            </a:r>
            <a:r>
              <a:rPr lang="en-US" baseline="0" dirty="0"/>
              <a:t>Following 30-days DIZE administration, </a:t>
            </a:r>
            <a:r>
              <a:rPr lang="en-US" b="0" baseline="0" dirty="0"/>
              <a:t>a</a:t>
            </a:r>
            <a:r>
              <a:rPr lang="en-US" baseline="0" dirty="0"/>
              <a:t>ssociative recognition memory, tested using the Object in Place (OiP) task, was significantly improved in Tg-DIZE mice (n=9) compared to pre-DIZE scores (+++p&lt;0.001). Tg DIZE mice also performed significantly better than Tg-vehicle mice (###p&lt;0.001; n=11). Tg-vehicle mice also remained impaired compared to WT-vehicle mice (***p&lt;0.001; n=12), whilst Tg-DIZE mice showed a comparable performance level to WT mice, p&gt;0.1.</a:t>
            </a:r>
            <a:r>
              <a:rPr lang="en-US" b="1" baseline="0" dirty="0"/>
              <a:t> (C-E) </a:t>
            </a:r>
            <a:r>
              <a:rPr lang="en-US" b="0" baseline="0" dirty="0"/>
              <a:t>Hippocampal</a:t>
            </a:r>
            <a:r>
              <a:rPr lang="en-US" b="1" baseline="0" dirty="0"/>
              <a:t> </a:t>
            </a:r>
            <a:r>
              <a:rPr lang="en-US" b="0" baseline="0" dirty="0"/>
              <a:t>i</a:t>
            </a:r>
            <a:r>
              <a:rPr lang="en-US" baseline="0" dirty="0"/>
              <a:t>nsoluble Aβ40, 42 and 43 concentration, measured by ELISA. A</a:t>
            </a:r>
            <a:r>
              <a:rPr lang="el-GR" baseline="0" dirty="0"/>
              <a:t>β</a:t>
            </a:r>
            <a:r>
              <a:rPr lang="en-GB" baseline="0" dirty="0"/>
              <a:t>42</a:t>
            </a:r>
            <a:r>
              <a:rPr lang="en-US" baseline="0" dirty="0"/>
              <a:t> and Aβ43 were significantly reduced in </a:t>
            </a:r>
            <a:r>
              <a:rPr lang="en-US" baseline="0" dirty="0" err="1"/>
              <a:t>Tg</a:t>
            </a:r>
            <a:r>
              <a:rPr lang="en-US" baseline="0" dirty="0"/>
              <a:t>-DIZE mice (F; *p&lt;0.05). </a:t>
            </a:r>
            <a:r>
              <a:rPr lang="en-US" b="1" baseline="0" dirty="0"/>
              <a:t>(F)</a:t>
            </a:r>
            <a:r>
              <a:rPr lang="en-US" baseline="0" dirty="0"/>
              <a:t> Hippocampal ACE2 level measured by ELISA was lower in </a:t>
            </a:r>
            <a:r>
              <a:rPr lang="en-US" baseline="0" dirty="0" err="1"/>
              <a:t>Tg</a:t>
            </a:r>
            <a:r>
              <a:rPr lang="en-US" baseline="0" dirty="0"/>
              <a:t>-Vehicle compared to WT-vehicle mice (p*&lt;0.05) but no difference was observed between WT- and </a:t>
            </a:r>
            <a:r>
              <a:rPr lang="en-US" baseline="0" dirty="0" err="1"/>
              <a:t>Tg</a:t>
            </a:r>
            <a:r>
              <a:rPr lang="en-US" baseline="0" dirty="0"/>
              <a:t>-vehicle mice (p’s&gt;0.05).</a:t>
            </a:r>
            <a:r>
              <a:rPr lang="en-US" b="1" baseline="0" dirty="0"/>
              <a:t> (G) </a:t>
            </a:r>
            <a:r>
              <a:rPr lang="en-US" baseline="0" dirty="0"/>
              <a:t>Hippocampal ACE2 activity, quantified using a FRET enzyme activity assay,  showed increased ACE2 activity in the hippocampus of Tg2576 mice administered DIZE compared to WT-vehicle (*p&lt;0.05) and Tg-vehicle (p#&lt;0.05). Behavioral data was analyzed using Mixed Measures ANOVA. Significant interactions were further </a:t>
            </a:r>
            <a:r>
              <a:rPr lang="en-US" baseline="0" dirty="0" err="1"/>
              <a:t>analysed</a:t>
            </a:r>
            <a:r>
              <a:rPr lang="en-US" baseline="0" dirty="0"/>
              <a:t> by tests for simple main effects with </a:t>
            </a:r>
            <a:r>
              <a:rPr lang="en-US" baseline="0" dirty="0" err="1"/>
              <a:t>Bonferroni</a:t>
            </a:r>
            <a:r>
              <a:rPr lang="en-US" baseline="0" dirty="0"/>
              <a:t> corrections for multiple comparisons. ACE2 analysis was performed using One-Way ANOVA with post-hoc </a:t>
            </a:r>
            <a:r>
              <a:rPr lang="en-US" baseline="0" dirty="0" err="1"/>
              <a:t>Tukey</a:t>
            </a:r>
            <a:r>
              <a:rPr lang="en-US" baseline="0" dirty="0"/>
              <a:t> analysis. Amyloid analysis was performed using independent-samples t-test. Error bars represent the standard error of the mean (SEM).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***Numbers in each cohort missing*** - Added. For A. The numbers should be consistent across the remaining analysis in this figure.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GB" dirty="0"/>
          </a:p>
          <a:p>
            <a:endParaRPr lang="en-GB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98242-F3C3-F84F-8E2A-6706400662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</a:t>
            </a:r>
            <a:endParaRPr lang="en-GB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98242-F3C3-F84F-8E2A-6706400662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63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Figure 4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98242-F3C3-F84F-8E2A-6706400662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25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/>
              <a:t>Figure 5</a:t>
            </a:r>
            <a:endParaRPr lang="en-GB" sz="1200" b="1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98242-F3C3-F84F-8E2A-6706400662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10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/>
              <a:t>Figure 6.</a:t>
            </a:r>
            <a:endParaRPr lang="en-GB" dirty="0"/>
          </a:p>
          <a:p>
            <a:pPr marL="0" indent="0">
              <a:buFontTx/>
              <a:buNone/>
            </a:pPr>
            <a:endParaRPr lang="en-GB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98242-F3C3-F84F-8E2A-6706400662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0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6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7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2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1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6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2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B19BE-4B21-7B48-85B1-0B5DD032011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E56FB-93D9-7E4D-B168-619614108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6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ABFDD71-FC38-42D0-B50F-EC969A750ECE}"/>
              </a:ext>
            </a:extLst>
          </p:cNvPr>
          <p:cNvSpPr txBox="1"/>
          <p:nvPr/>
        </p:nvSpPr>
        <p:spPr>
          <a:xfrm>
            <a:off x="0" y="30665"/>
            <a:ext cx="93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267466-0227-1647-84C5-F720B9316F19}"/>
              </a:ext>
            </a:extLst>
          </p:cNvPr>
          <p:cNvGrpSpPr/>
          <p:nvPr/>
        </p:nvGrpSpPr>
        <p:grpSpPr>
          <a:xfrm>
            <a:off x="2123547" y="199711"/>
            <a:ext cx="4896906" cy="4943789"/>
            <a:chOff x="2123547" y="199711"/>
            <a:chExt cx="4896906" cy="494378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FD07894-B333-437C-BAFB-B46A572AFBEF}"/>
                </a:ext>
              </a:extLst>
            </p:cNvPr>
            <p:cNvGrpSpPr/>
            <p:nvPr/>
          </p:nvGrpSpPr>
          <p:grpSpPr>
            <a:xfrm>
              <a:off x="2123547" y="260486"/>
              <a:ext cx="4896906" cy="4883014"/>
              <a:chOff x="2095472" y="130243"/>
              <a:chExt cx="4896906" cy="488301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4870F551-3715-437E-B9AF-8D2984D53B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95472" y="130243"/>
                <a:ext cx="4713701" cy="2441507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54844602-2E55-4BD4-AB66-1A1AB14296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5472" y="2571750"/>
                <a:ext cx="4896906" cy="2441507"/>
              </a:xfrm>
              <a:prstGeom prst="rect">
                <a:avLst/>
              </a:prstGeom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6D4641F-1EB9-B54F-9E23-5D479B559DD7}"/>
                </a:ext>
              </a:extLst>
            </p:cNvPr>
            <p:cNvSpPr txBox="1"/>
            <p:nvPr/>
          </p:nvSpPr>
          <p:spPr>
            <a:xfrm>
              <a:off x="2123547" y="199711"/>
              <a:ext cx="276038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500" dirty="0"/>
                <a:t>a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5578B8E-B8DE-5446-9739-23E6E1DE4DA6}"/>
                </a:ext>
              </a:extLst>
            </p:cNvPr>
            <p:cNvSpPr txBox="1"/>
            <p:nvPr/>
          </p:nvSpPr>
          <p:spPr>
            <a:xfrm>
              <a:off x="2123547" y="2762768"/>
              <a:ext cx="285656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5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742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044CC7-7B01-4F30-B155-63ACCC0358A1}"/>
              </a:ext>
            </a:extLst>
          </p:cNvPr>
          <p:cNvSpPr txBox="1"/>
          <p:nvPr/>
        </p:nvSpPr>
        <p:spPr>
          <a:xfrm>
            <a:off x="0" y="476136"/>
            <a:ext cx="340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7C03F5-A9E9-4C3B-9B8E-DBD378AABF25}"/>
              </a:ext>
            </a:extLst>
          </p:cNvPr>
          <p:cNvSpPr txBox="1"/>
          <p:nvPr/>
        </p:nvSpPr>
        <p:spPr>
          <a:xfrm flipH="1">
            <a:off x="3783208" y="-81790"/>
            <a:ext cx="359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6F3A79-B13E-42F3-BA81-6366AF155320}"/>
              </a:ext>
            </a:extLst>
          </p:cNvPr>
          <p:cNvSpPr txBox="1"/>
          <p:nvPr/>
        </p:nvSpPr>
        <p:spPr>
          <a:xfrm>
            <a:off x="3797831" y="1438006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6F3A79-B13E-42F3-BA81-6366AF155320}"/>
              </a:ext>
            </a:extLst>
          </p:cNvPr>
          <p:cNvSpPr txBox="1"/>
          <p:nvPr/>
        </p:nvSpPr>
        <p:spPr>
          <a:xfrm>
            <a:off x="6366590" y="32688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A57F5-FAF4-4E44-BAEF-E0F7EA87D418}"/>
              </a:ext>
            </a:extLst>
          </p:cNvPr>
          <p:cNvSpPr txBox="1"/>
          <p:nvPr/>
        </p:nvSpPr>
        <p:spPr>
          <a:xfrm>
            <a:off x="6379917" y="2816194"/>
            <a:ext cx="266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f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0EFD0F5-A971-BA47-99AB-98722E6FE21D}"/>
              </a:ext>
            </a:extLst>
          </p:cNvPr>
          <p:cNvGrpSpPr/>
          <p:nvPr/>
        </p:nvGrpSpPr>
        <p:grpSpPr>
          <a:xfrm>
            <a:off x="6398234" y="579993"/>
            <a:ext cx="2402770" cy="2093569"/>
            <a:chOff x="209127" y="2991801"/>
            <a:chExt cx="2861359" cy="2093569"/>
          </a:xfrm>
        </p:grpSpPr>
        <p:graphicFrame>
          <p:nvGraphicFramePr>
            <p:cNvPr id="24" name="Chart 23">
              <a:extLst>
                <a:ext uri="{FF2B5EF4-FFF2-40B4-BE49-F238E27FC236}">
                  <a16:creationId xmlns:a16="http://schemas.microsoft.com/office/drawing/2014/main" id="{BF5DCE92-B244-B746-95DD-53235F3C020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09127" y="2991801"/>
            <a:ext cx="2861359" cy="20935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77AD4E6-E19B-C747-9550-9AE320C4820A}"/>
                </a:ext>
              </a:extLst>
            </p:cNvPr>
            <p:cNvCxnSpPr/>
            <p:nvPr/>
          </p:nvCxnSpPr>
          <p:spPr>
            <a:xfrm>
              <a:off x="1429951" y="3307933"/>
              <a:ext cx="697819" cy="1176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  <a:scene3d>
              <a:camera prst="orthographicFront">
                <a:rot lat="0" lon="0" rev="6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1F380A9-BCE8-6F4D-8671-6793B0E6B0BB}"/>
                </a:ext>
              </a:extLst>
            </p:cNvPr>
            <p:cNvSpPr txBox="1"/>
            <p:nvPr/>
          </p:nvSpPr>
          <p:spPr>
            <a:xfrm>
              <a:off x="1608832" y="304260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</p:grp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C2098DF1-9671-AF49-83EE-69DB44A46A71}"/>
              </a:ext>
            </a:extLst>
          </p:cNvPr>
          <p:cNvGraphicFramePr>
            <a:graphicFrameLocks/>
          </p:cNvGraphicFramePr>
          <p:nvPr/>
        </p:nvGraphicFramePr>
        <p:xfrm>
          <a:off x="6425703" y="3016249"/>
          <a:ext cx="2523963" cy="2257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BE274488-F969-2E4E-9F71-649792C5BFA0}"/>
              </a:ext>
            </a:extLst>
          </p:cNvPr>
          <p:cNvGraphicFramePr>
            <a:graphicFrameLocks/>
          </p:cNvGraphicFramePr>
          <p:nvPr/>
        </p:nvGraphicFramePr>
        <p:xfrm>
          <a:off x="3656931" y="21822"/>
          <a:ext cx="2964894" cy="1906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BAC15418-6399-0A47-A13E-022402EF8C22}"/>
              </a:ext>
            </a:extLst>
          </p:cNvPr>
          <p:cNvGrpSpPr/>
          <p:nvPr/>
        </p:nvGrpSpPr>
        <p:grpSpPr>
          <a:xfrm>
            <a:off x="3820995" y="1326636"/>
            <a:ext cx="2521707" cy="2228004"/>
            <a:chOff x="6634358" y="361130"/>
            <a:chExt cx="2521707" cy="2228004"/>
          </a:xfrm>
        </p:grpSpPr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EA520AA2-69E5-774C-A20D-DDE4610952CE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634358" y="361130"/>
            <a:ext cx="2521707" cy="2228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1E58074-697D-9A46-B66B-B6F73716D8A4}"/>
                </a:ext>
              </a:extLst>
            </p:cNvPr>
            <p:cNvGrpSpPr/>
            <p:nvPr/>
          </p:nvGrpSpPr>
          <p:grpSpPr>
            <a:xfrm>
              <a:off x="8006045" y="920472"/>
              <a:ext cx="610530" cy="369332"/>
              <a:chOff x="8006045" y="920472"/>
              <a:chExt cx="610530" cy="369332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E3B3197-9E6E-4A4F-A0D6-567B2A2C77BA}"/>
                  </a:ext>
                </a:extLst>
              </p:cNvPr>
              <p:cNvCxnSpPr/>
              <p:nvPr/>
            </p:nvCxnSpPr>
            <p:spPr>
              <a:xfrm>
                <a:off x="8006045" y="1131514"/>
                <a:ext cx="610530" cy="117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  <a:scene3d>
                <a:camera prst="orthographicFront">
                  <a:rot lat="0" lon="0" rev="6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B289C9E-3435-C147-99ED-2BFEEF430C52}"/>
                  </a:ext>
                </a:extLst>
              </p:cNvPr>
              <p:cNvSpPr txBox="1"/>
              <p:nvPr/>
            </p:nvSpPr>
            <p:spPr>
              <a:xfrm>
                <a:off x="8191006" y="920472"/>
                <a:ext cx="2621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*</a:t>
                </a: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97EE266-68A1-674A-AE72-68DCB6836645}"/>
              </a:ext>
            </a:extLst>
          </p:cNvPr>
          <p:cNvGrpSpPr/>
          <p:nvPr/>
        </p:nvGrpSpPr>
        <p:grpSpPr>
          <a:xfrm>
            <a:off x="3817635" y="3292762"/>
            <a:ext cx="2688167" cy="2112433"/>
            <a:chOff x="3987858" y="2935487"/>
            <a:chExt cx="2688167" cy="2112433"/>
          </a:xfrm>
        </p:grpSpPr>
        <p:graphicFrame>
          <p:nvGraphicFramePr>
            <p:cNvPr id="39" name="Chart 38">
              <a:extLst>
                <a:ext uri="{FF2B5EF4-FFF2-40B4-BE49-F238E27FC236}">
                  <a16:creationId xmlns:a16="http://schemas.microsoft.com/office/drawing/2014/main" id="{027F819D-5746-784F-A800-31D541CBBDD2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987858" y="2935487"/>
            <a:ext cx="2688167" cy="21124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A580AD8-CDC7-5C48-AC96-16FE89191331}"/>
                </a:ext>
              </a:extLst>
            </p:cNvPr>
            <p:cNvGrpSpPr/>
            <p:nvPr/>
          </p:nvGrpSpPr>
          <p:grpSpPr>
            <a:xfrm>
              <a:off x="5429100" y="3017025"/>
              <a:ext cx="610530" cy="369332"/>
              <a:chOff x="5423764" y="2622550"/>
              <a:chExt cx="610530" cy="369332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9D71FDCF-775A-F541-81C4-883DBC9D8AB1}"/>
                  </a:ext>
                </a:extLst>
              </p:cNvPr>
              <p:cNvCxnSpPr/>
              <p:nvPr/>
            </p:nvCxnSpPr>
            <p:spPr>
              <a:xfrm>
                <a:off x="5423764" y="2891506"/>
                <a:ext cx="610530" cy="117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  <a:scene3d>
                <a:camera prst="orthographicFront">
                  <a:rot lat="0" lon="0" rev="6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13974A4-A48C-9243-BB8E-FA42DC51185F}"/>
                  </a:ext>
                </a:extLst>
              </p:cNvPr>
              <p:cNvSpPr txBox="1"/>
              <p:nvPr/>
            </p:nvSpPr>
            <p:spPr>
              <a:xfrm>
                <a:off x="5641067" y="2622550"/>
                <a:ext cx="2621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*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D90F9C7D-AE60-A740-BE02-684EB001AA9D}"/>
              </a:ext>
            </a:extLst>
          </p:cNvPr>
          <p:cNvSpPr txBox="1"/>
          <p:nvPr/>
        </p:nvSpPr>
        <p:spPr>
          <a:xfrm>
            <a:off x="3817129" y="334352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d</a:t>
            </a:r>
          </a:p>
        </p:txBody>
      </p:sp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GraphicFramePr>
            <a:graphicFrameLocks/>
          </p:cNvGraphicFramePr>
          <p:nvPr/>
        </p:nvGraphicFramePr>
        <p:xfrm>
          <a:off x="27291" y="726991"/>
          <a:ext cx="3908762" cy="3310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1584E91-1588-084D-89BC-0F9A80E25BAF}"/>
              </a:ext>
            </a:extLst>
          </p:cNvPr>
          <p:cNvCxnSpPr>
            <a:cxnSpLocks/>
          </p:cNvCxnSpPr>
          <p:nvPr/>
        </p:nvCxnSpPr>
        <p:spPr>
          <a:xfrm flipH="1">
            <a:off x="761223" y="2655485"/>
            <a:ext cx="269227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34D6F766-E757-0A41-86B1-EF78650B40C4}"/>
              </a:ext>
            </a:extLst>
          </p:cNvPr>
          <p:cNvSpPr txBox="1"/>
          <p:nvPr/>
        </p:nvSpPr>
        <p:spPr>
          <a:xfrm>
            <a:off x="7997116" y="3045165"/>
            <a:ext cx="251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EE47AC7-DA96-C040-B19F-3ADA6D92739D}"/>
              </a:ext>
            </a:extLst>
          </p:cNvPr>
          <p:cNvCxnSpPr>
            <a:cxnSpLocks/>
          </p:cNvCxnSpPr>
          <p:nvPr/>
        </p:nvCxnSpPr>
        <p:spPr>
          <a:xfrm>
            <a:off x="7434744" y="3265553"/>
            <a:ext cx="1085707" cy="8367"/>
          </a:xfrm>
          <a:prstGeom prst="line">
            <a:avLst/>
          </a:prstGeom>
          <a:ln w="12700">
            <a:solidFill>
              <a:schemeClr val="tx1"/>
            </a:solidFill>
          </a:ln>
          <a:effectLst/>
          <a:scene3d>
            <a:camera prst="orthographicFront">
              <a:rot lat="0" lon="0" rev="6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01C3D9C-A2B7-1149-A1C8-92761152AF0F}"/>
              </a:ext>
            </a:extLst>
          </p:cNvPr>
          <p:cNvCxnSpPr>
            <a:cxnSpLocks/>
          </p:cNvCxnSpPr>
          <p:nvPr/>
        </p:nvCxnSpPr>
        <p:spPr>
          <a:xfrm>
            <a:off x="7977597" y="3414498"/>
            <a:ext cx="542854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  <a:scene3d>
            <a:camera prst="orthographicFront">
              <a:rot lat="0" lon="0" rev="6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85B7F71-6B4C-4B45-AC20-37C77BA1D13C}"/>
              </a:ext>
            </a:extLst>
          </p:cNvPr>
          <p:cNvSpPr txBox="1"/>
          <p:nvPr/>
        </p:nvSpPr>
        <p:spPr>
          <a:xfrm>
            <a:off x="8071546" y="3225917"/>
            <a:ext cx="2516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9341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>
            <a:extLst>
              <a:ext uri="{FF2B5EF4-FFF2-40B4-BE49-F238E27FC236}">
                <a16:creationId xmlns:a16="http://schemas.microsoft.com/office/drawing/2014/main" id="{A04256B0-CBD3-429A-80D9-4481EDA8C0A5}"/>
              </a:ext>
            </a:extLst>
          </p:cNvPr>
          <p:cNvSpPr txBox="1"/>
          <p:nvPr/>
        </p:nvSpPr>
        <p:spPr>
          <a:xfrm>
            <a:off x="0" y="30665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3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CB998D-AD2E-6647-949C-9ACD4D19932D}"/>
              </a:ext>
            </a:extLst>
          </p:cNvPr>
          <p:cNvGrpSpPr/>
          <p:nvPr/>
        </p:nvGrpSpPr>
        <p:grpSpPr>
          <a:xfrm>
            <a:off x="1428522" y="-145427"/>
            <a:ext cx="6050380" cy="5288926"/>
            <a:chOff x="1428522" y="-145427"/>
            <a:chExt cx="6050380" cy="528892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25BD847-40E8-45CB-9F78-C4B752A534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55954" y="71020"/>
              <a:ext cx="6022948" cy="5072479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013A6ED-D6A9-234A-8730-A3215203D831}"/>
                </a:ext>
              </a:extLst>
            </p:cNvPr>
            <p:cNvSpPr txBox="1"/>
            <p:nvPr/>
          </p:nvSpPr>
          <p:spPr>
            <a:xfrm>
              <a:off x="1428522" y="-145427"/>
              <a:ext cx="276038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500" dirty="0"/>
                <a:t>a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B4A363F-BC61-8647-914B-07E2A4E251D3}"/>
                </a:ext>
              </a:extLst>
            </p:cNvPr>
            <p:cNvSpPr txBox="1"/>
            <p:nvPr/>
          </p:nvSpPr>
          <p:spPr>
            <a:xfrm>
              <a:off x="1455954" y="1625461"/>
              <a:ext cx="285656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500" dirty="0"/>
                <a:t>b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E6DB36C-FC47-E344-B6B6-92A755885D2B}"/>
                </a:ext>
              </a:extLst>
            </p:cNvPr>
            <p:cNvSpPr txBox="1"/>
            <p:nvPr/>
          </p:nvSpPr>
          <p:spPr>
            <a:xfrm>
              <a:off x="1438140" y="3115894"/>
              <a:ext cx="26642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500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425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>
            <a:extLst>
              <a:ext uri="{FF2B5EF4-FFF2-40B4-BE49-F238E27FC236}">
                <a16:creationId xmlns:a16="http://schemas.microsoft.com/office/drawing/2014/main" id="{6CD277FF-8356-4467-82BA-7F4C31868AE9}"/>
              </a:ext>
            </a:extLst>
          </p:cNvPr>
          <p:cNvSpPr txBox="1"/>
          <p:nvPr/>
        </p:nvSpPr>
        <p:spPr>
          <a:xfrm>
            <a:off x="0" y="30665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4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63FFDF4-5EDD-1F43-84C5-FA1F8C0FA12D}"/>
              </a:ext>
            </a:extLst>
          </p:cNvPr>
          <p:cNvGrpSpPr/>
          <p:nvPr/>
        </p:nvGrpSpPr>
        <p:grpSpPr>
          <a:xfrm>
            <a:off x="1256747" y="-272458"/>
            <a:ext cx="6981731" cy="5415958"/>
            <a:chOff x="1256747" y="-272458"/>
            <a:chExt cx="6981731" cy="541595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A8280937-8B5D-7F47-83D9-18FBD305D51D}"/>
                </a:ext>
              </a:extLst>
            </p:cNvPr>
            <p:cNvGrpSpPr/>
            <p:nvPr/>
          </p:nvGrpSpPr>
          <p:grpSpPr>
            <a:xfrm>
              <a:off x="1256747" y="-272458"/>
              <a:ext cx="6981731" cy="5415958"/>
              <a:chOff x="1256747" y="-272458"/>
              <a:chExt cx="6981731" cy="5415958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BD6E1177-EF08-4119-B83F-EEF360BB88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6747" y="-272458"/>
                <a:ext cx="6981731" cy="5415958"/>
              </a:xfrm>
              <a:prstGeom prst="rect">
                <a:avLst/>
              </a:prstGeom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BD98AB4-3283-AC49-AE7B-E3E7B8945A97}"/>
                  </a:ext>
                </a:extLst>
              </p:cNvPr>
              <p:cNvSpPr txBox="1"/>
              <p:nvPr/>
            </p:nvSpPr>
            <p:spPr>
              <a:xfrm>
                <a:off x="1256747" y="-130918"/>
                <a:ext cx="276038" cy="323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500" dirty="0"/>
                  <a:t>a</a:t>
                </a: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422E9E-319C-CA4F-80CA-4CDC3ADDB488}"/>
                  </a:ext>
                </a:extLst>
              </p:cNvPr>
              <p:cNvSpPr txBox="1"/>
              <p:nvPr/>
            </p:nvSpPr>
            <p:spPr>
              <a:xfrm>
                <a:off x="1256747" y="915277"/>
                <a:ext cx="285656" cy="323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500" dirty="0"/>
                  <a:t>b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010E1F-C188-DA41-8382-6AA6DFF6B015}"/>
                  </a:ext>
                </a:extLst>
              </p:cNvPr>
              <p:cNvSpPr txBox="1"/>
              <p:nvPr/>
            </p:nvSpPr>
            <p:spPr>
              <a:xfrm>
                <a:off x="3824250" y="477528"/>
                <a:ext cx="266420" cy="323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500" dirty="0"/>
                  <a:t>c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A6FC62-C4D8-864D-8819-2E6283E6BB73}"/>
                  </a:ext>
                </a:extLst>
              </p:cNvPr>
              <p:cNvSpPr txBox="1"/>
              <p:nvPr/>
            </p:nvSpPr>
            <p:spPr>
              <a:xfrm>
                <a:off x="5796540" y="477527"/>
                <a:ext cx="285656" cy="323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500" dirty="0"/>
                  <a:t>d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E6685B-D377-714A-A944-E5C32DBAA6B9}"/>
                  </a:ext>
                </a:extLst>
              </p:cNvPr>
              <p:cNvSpPr txBox="1"/>
              <p:nvPr/>
            </p:nvSpPr>
            <p:spPr>
              <a:xfrm>
                <a:off x="3824250" y="2112356"/>
                <a:ext cx="280846" cy="323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500" dirty="0"/>
                  <a:t>e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30AFF4-48F0-1A46-9537-A88D3CA19F6B}"/>
                  </a:ext>
                </a:extLst>
              </p:cNvPr>
              <p:cNvSpPr txBox="1"/>
              <p:nvPr/>
            </p:nvSpPr>
            <p:spPr>
              <a:xfrm>
                <a:off x="5695390" y="2112356"/>
                <a:ext cx="243978" cy="323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500" dirty="0"/>
                  <a:t>f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6C5787-C640-2A4A-99A3-085F8AD7EDD6}"/>
                </a:ext>
              </a:extLst>
            </p:cNvPr>
            <p:cNvSpPr txBox="1"/>
            <p:nvPr/>
          </p:nvSpPr>
          <p:spPr>
            <a:xfrm>
              <a:off x="5586965" y="477527"/>
              <a:ext cx="184731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endParaRPr lang="en-US" sz="15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4303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86772B-EB01-4CE7-B208-B788F269F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663" y="0"/>
            <a:ext cx="5700674" cy="51435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887BFC0-165F-4EE0-AD99-35E5E4ED18D8}"/>
              </a:ext>
            </a:extLst>
          </p:cNvPr>
          <p:cNvSpPr txBox="1"/>
          <p:nvPr/>
        </p:nvSpPr>
        <p:spPr>
          <a:xfrm>
            <a:off x="0" y="30665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0AE536-12A5-E74D-B684-1211ECE91A53}"/>
              </a:ext>
            </a:extLst>
          </p:cNvPr>
          <p:cNvSpPr txBox="1"/>
          <p:nvPr/>
        </p:nvSpPr>
        <p:spPr>
          <a:xfrm>
            <a:off x="1721663" y="0"/>
            <a:ext cx="276038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2979AB-D7BE-4041-9074-0E85E38190C3}"/>
              </a:ext>
            </a:extLst>
          </p:cNvPr>
          <p:cNvSpPr txBox="1"/>
          <p:nvPr/>
        </p:nvSpPr>
        <p:spPr>
          <a:xfrm>
            <a:off x="1721663" y="2410167"/>
            <a:ext cx="285656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A96C65-DB8A-2441-A060-A8CF43DD36C5}"/>
              </a:ext>
            </a:extLst>
          </p:cNvPr>
          <p:cNvSpPr txBox="1"/>
          <p:nvPr/>
        </p:nvSpPr>
        <p:spPr>
          <a:xfrm>
            <a:off x="1721663" y="3723854"/>
            <a:ext cx="266420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C0B13D-FD4D-7146-9AF8-BE497349351E}"/>
              </a:ext>
            </a:extLst>
          </p:cNvPr>
          <p:cNvSpPr txBox="1"/>
          <p:nvPr/>
        </p:nvSpPr>
        <p:spPr>
          <a:xfrm>
            <a:off x="3712007" y="3723855"/>
            <a:ext cx="285656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9799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45A72D91-7138-4FEB-80E7-1C085D7A5762}"/>
              </a:ext>
            </a:extLst>
          </p:cNvPr>
          <p:cNvSpPr txBox="1"/>
          <p:nvPr/>
        </p:nvSpPr>
        <p:spPr>
          <a:xfrm>
            <a:off x="12281415" y="797652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951B73-D4FD-4EE7-9059-090D87BEC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53" y="411900"/>
            <a:ext cx="8322796" cy="4905335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3FBA8E8C-B296-463C-BDB5-17C36FE468FF}"/>
              </a:ext>
            </a:extLst>
          </p:cNvPr>
          <p:cNvSpPr txBox="1"/>
          <p:nvPr/>
        </p:nvSpPr>
        <p:spPr>
          <a:xfrm>
            <a:off x="0" y="30665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221C2-3800-3249-97B9-F807BB86029D}"/>
              </a:ext>
            </a:extLst>
          </p:cNvPr>
          <p:cNvSpPr txBox="1"/>
          <p:nvPr/>
        </p:nvSpPr>
        <p:spPr>
          <a:xfrm>
            <a:off x="392332" y="411900"/>
            <a:ext cx="276038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91343D-B0E2-4E42-A74F-6ABFB47555DE}"/>
              </a:ext>
            </a:extLst>
          </p:cNvPr>
          <p:cNvSpPr txBox="1"/>
          <p:nvPr/>
        </p:nvSpPr>
        <p:spPr>
          <a:xfrm>
            <a:off x="5372764" y="474487"/>
            <a:ext cx="285656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620C98-58A2-7740-8212-5B8B426CA24F}"/>
              </a:ext>
            </a:extLst>
          </p:cNvPr>
          <p:cNvSpPr txBox="1"/>
          <p:nvPr/>
        </p:nvSpPr>
        <p:spPr>
          <a:xfrm>
            <a:off x="5384135" y="1216249"/>
            <a:ext cx="266420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1395BA-1503-D54D-A77F-ED98F7AA9793}"/>
              </a:ext>
            </a:extLst>
          </p:cNvPr>
          <p:cNvSpPr txBox="1"/>
          <p:nvPr/>
        </p:nvSpPr>
        <p:spPr>
          <a:xfrm>
            <a:off x="5372764" y="2045628"/>
            <a:ext cx="285656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E9BE76-BF09-114A-BA37-4C2BAA7EDF35}"/>
              </a:ext>
            </a:extLst>
          </p:cNvPr>
          <p:cNvSpPr txBox="1"/>
          <p:nvPr/>
        </p:nvSpPr>
        <p:spPr>
          <a:xfrm>
            <a:off x="330314" y="3097188"/>
            <a:ext cx="280846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A1344A-E2D4-3C46-9E44-C0A356A017D2}"/>
              </a:ext>
            </a:extLst>
          </p:cNvPr>
          <p:cNvSpPr txBox="1"/>
          <p:nvPr/>
        </p:nvSpPr>
        <p:spPr>
          <a:xfrm>
            <a:off x="2384666" y="3097187"/>
            <a:ext cx="243978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511978-1842-2842-BB7A-5CC8E261F82D}"/>
              </a:ext>
            </a:extLst>
          </p:cNvPr>
          <p:cNvSpPr txBox="1"/>
          <p:nvPr/>
        </p:nvSpPr>
        <p:spPr>
          <a:xfrm>
            <a:off x="4317227" y="3097187"/>
            <a:ext cx="274434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EB7018-8035-2147-889B-F8B83B6B4D80}"/>
              </a:ext>
            </a:extLst>
          </p:cNvPr>
          <p:cNvSpPr txBox="1"/>
          <p:nvPr/>
        </p:nvSpPr>
        <p:spPr>
          <a:xfrm>
            <a:off x="6358677" y="3207410"/>
            <a:ext cx="285656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3908490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363586</TotalTime>
  <Words>425</Words>
  <Application>Microsoft Office PowerPoint</Application>
  <PresentationFormat>On-screen Show (16:9)</PresentationFormat>
  <Paragraphs>68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Evans</dc:creator>
  <cp:lastModifiedBy>Kathryn McKellar</cp:lastModifiedBy>
  <cp:revision>327</cp:revision>
  <cp:lastPrinted>2019-08-13T21:55:54Z</cp:lastPrinted>
  <dcterms:created xsi:type="dcterms:W3CDTF">2018-09-12T09:42:04Z</dcterms:created>
  <dcterms:modified xsi:type="dcterms:W3CDTF">2019-11-14T14:16:07Z</dcterms:modified>
</cp:coreProperties>
</file>