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86" r:id="rId5"/>
    <p:sldId id="261" r:id="rId6"/>
    <p:sldId id="262" r:id="rId7"/>
    <p:sldId id="263" r:id="rId8"/>
    <p:sldId id="264" r:id="rId9"/>
    <p:sldId id="282" r:id="rId10"/>
    <p:sldId id="265" r:id="rId11"/>
    <p:sldId id="279" r:id="rId12"/>
    <p:sldId id="272" r:id="rId13"/>
    <p:sldId id="269" r:id="rId14"/>
    <p:sldId id="28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8"/>
    <a:srgbClr val="EBEBED"/>
    <a:srgbClr val="DE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3"/>
    <p:restoredTop sz="94668"/>
  </p:normalViewPr>
  <p:slideViewPr>
    <p:cSldViewPr snapToGrid="0" snapToObjects="1">
      <p:cViewPr varScale="1">
        <p:scale>
          <a:sx n="108" d="100"/>
          <a:sy n="108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70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2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4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2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44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4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01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80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94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009-C05D-8141-9BE3-95BD83023F28}" type="datetimeFigureOut">
              <a:rPr lang="de-DE" smtClean="0"/>
              <a:t>14.10.18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C9F2-C635-BD46-9E22-0A2340622AA8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84"/>
            <a:ext cx="12191998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3" Type="http://schemas.openxmlformats.org/officeDocument/2006/relationships/image" Target="../media/image27.emf"/><Relationship Id="rId21" Type="http://schemas.openxmlformats.org/officeDocument/2006/relationships/image" Target="../media/image44.emf"/><Relationship Id="rId7" Type="http://schemas.openxmlformats.org/officeDocument/2006/relationships/image" Target="../media/image31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" Type="http://schemas.openxmlformats.org/officeDocument/2006/relationships/image" Target="../media/image26.emf"/><Relationship Id="rId16" Type="http://schemas.openxmlformats.org/officeDocument/2006/relationships/image" Target="../media/image39.emf"/><Relationship Id="rId20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5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6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4" Type="http://schemas.openxmlformats.org/officeDocument/2006/relationships/image" Target="../media/image28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jp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arxiv.org/abs/1612.0700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ATLAAS - </a:t>
            </a:r>
            <a:r>
              <a:rPr lang="en-GB" sz="5600" dirty="0"/>
              <a:t>Investigation into the incorporation of Morphological Data on Automated Segmentation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Presenter: Craig Parkinson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7583A-3BFF-4149-8F66-F970CD0AB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05" y="5608976"/>
            <a:ext cx="2626895" cy="712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3BEFF-5B6E-D841-B48A-6FE8E9BA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6B4AFB-BBF0-654D-A569-01B4D135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C75CC4-4D1B-1E40-B8ED-F8EFBE7DC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78" y="0"/>
            <a:ext cx="953204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44C57B-6B2A-FB49-A2F4-5BFC9706051A}"/>
              </a:ext>
            </a:extLst>
          </p:cNvPr>
          <p:cNvSpPr txBox="1"/>
          <p:nvPr/>
        </p:nvSpPr>
        <p:spPr>
          <a:xfrm>
            <a:off x="104815" y="2685594"/>
            <a:ext cx="1715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ATLAAS training model with Volume (mL), NI and </a:t>
            </a:r>
            <a:r>
              <a:rPr lang="en-GB" dirty="0" err="1"/>
              <a:t>TBRpeak</a:t>
            </a:r>
            <a:r>
              <a:rPr lang="en-GB" dirty="0"/>
              <a:t> as parameters</a:t>
            </a:r>
          </a:p>
        </p:txBody>
      </p:sp>
    </p:spTree>
    <p:extLst>
      <p:ext uri="{BB962C8B-B14F-4D97-AF65-F5344CB8AC3E}">
        <p14:creationId xmlns:p14="http://schemas.microsoft.com/office/powerpoint/2010/main" val="367189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B4E088D-4CC8-4F4C-84F3-9B373590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390" y="3558838"/>
            <a:ext cx="1893600" cy="136900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2386A41-8F0B-2A44-B07F-2274E39EF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46" y="2208897"/>
            <a:ext cx="1893600" cy="13690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150F17A-FAD3-3848-998F-010E4C6F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499" y="858956"/>
            <a:ext cx="1893600" cy="13690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1BEF597-D08E-C240-8905-016DCB31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994" y="3565475"/>
            <a:ext cx="1893600" cy="13690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3406236-349F-0643-B35F-477FA1823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673" y="2215436"/>
            <a:ext cx="1893600" cy="13690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2B7BE9C-8A5D-814B-8376-449399C5D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9651" y="852318"/>
            <a:ext cx="1893600" cy="1369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6B4AFB-BBF0-654D-A569-01B4D135D8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64C677-6AA9-734E-8015-9084239A2AD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45168" y="856562"/>
            <a:ext cx="1893600" cy="136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B9002-3BE5-0941-AF6F-E47C8B1C1C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7536" y="855828"/>
            <a:ext cx="1892208" cy="136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AB593-E44F-3E49-A0BA-E0D09D1206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7770" y="855828"/>
            <a:ext cx="1892208" cy="13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A335F-B766-2A47-A4C7-3D017E2F592C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192706" y="2223828"/>
            <a:ext cx="1893600" cy="136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A8B87-DA82-8B48-9042-5260867116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5933" y="3585078"/>
            <a:ext cx="1892209" cy="136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7FE647-A07A-7048-90D7-57F3FE2E74AB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439152" y="3590665"/>
            <a:ext cx="1900800" cy="136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5F77FA-DDA4-9D4A-BEAC-B48B232CFBD5}"/>
              </a:ext>
            </a:extLst>
          </p:cNvPr>
          <p:cNvSpPr txBox="1"/>
          <p:nvPr/>
        </p:nvSpPr>
        <p:spPr>
          <a:xfrm>
            <a:off x="737222" y="1616964"/>
            <a:ext cx="1415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Area Density </a:t>
            </a:r>
          </a:p>
          <a:p>
            <a:pPr algn="ctr"/>
            <a:r>
              <a:rPr lang="en-GB" sz="1000" dirty="0"/>
              <a:t>(Enclosing Ellipsoid)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CFCE9C-D239-A04E-A587-0C1CFC6AF53B}"/>
              </a:ext>
            </a:extLst>
          </p:cNvPr>
          <p:cNvSpPr txBox="1"/>
          <p:nvPr/>
        </p:nvSpPr>
        <p:spPr>
          <a:xfrm>
            <a:off x="2551523" y="1699273"/>
            <a:ext cx="141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Asphericity</a:t>
            </a:r>
            <a:endParaRPr lang="en-GB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6338E-BBB1-254D-956B-74B425F6EE32}"/>
              </a:ext>
            </a:extLst>
          </p:cNvPr>
          <p:cNvSpPr txBox="1"/>
          <p:nvPr/>
        </p:nvSpPr>
        <p:spPr>
          <a:xfrm>
            <a:off x="4322312" y="1758700"/>
            <a:ext cx="165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Compactness 1</a:t>
            </a:r>
            <a:endParaRPr lang="en-GB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A4A3A7-146D-FC41-BA4A-C92D321767AB}"/>
              </a:ext>
            </a:extLst>
          </p:cNvPr>
          <p:cNvSpPr txBox="1"/>
          <p:nvPr/>
        </p:nvSpPr>
        <p:spPr>
          <a:xfrm>
            <a:off x="4322312" y="3126103"/>
            <a:ext cx="165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Compactness 2</a:t>
            </a:r>
            <a:endParaRPr lang="en-GB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E7C179-85B4-FE49-A56D-96A06123DE3A}"/>
              </a:ext>
            </a:extLst>
          </p:cNvPr>
          <p:cNvSpPr txBox="1"/>
          <p:nvPr/>
        </p:nvSpPr>
        <p:spPr>
          <a:xfrm>
            <a:off x="4311221" y="4484198"/>
            <a:ext cx="165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COMShift</a:t>
            </a:r>
            <a:endParaRPr lang="en-GB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A6048B-2910-3846-BD02-C4FB21008D6B}"/>
              </a:ext>
            </a:extLst>
          </p:cNvPr>
          <p:cNvSpPr txBox="1"/>
          <p:nvPr/>
        </p:nvSpPr>
        <p:spPr>
          <a:xfrm>
            <a:off x="737222" y="4342008"/>
            <a:ext cx="1415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Area Density </a:t>
            </a:r>
          </a:p>
          <a:p>
            <a:pPr algn="ctr"/>
            <a:r>
              <a:rPr lang="en-GB" sz="1000" dirty="0"/>
              <a:t>(Axis Aligned)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A6B79E-DC9F-D843-AAFF-80C6DF9D0A6F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439152" y="2223828"/>
            <a:ext cx="1900800" cy="136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96404F-EF91-D049-B03D-4468DC1AB5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08863" y="2217812"/>
            <a:ext cx="1900882" cy="13721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7DB66E-3AA4-B24B-948B-A2CC4AA1C0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85686" y="855829"/>
            <a:ext cx="1893600" cy="13619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5D5821-5DD8-2A4D-BBB2-40D093EBD7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7154" y="3593845"/>
            <a:ext cx="1892590" cy="1364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3C2BEB-567C-A142-BF8B-2911F3CC9C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82112" y="2228004"/>
            <a:ext cx="1893600" cy="13578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C5C554-CCC0-F346-BA40-C1EF0C80D8A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02147" y="3597718"/>
            <a:ext cx="1893600" cy="13553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CB94355-4CD6-2346-81EF-EDEF6DD69AE9}"/>
              </a:ext>
            </a:extLst>
          </p:cNvPr>
          <p:cNvSpPr txBox="1"/>
          <p:nvPr/>
        </p:nvSpPr>
        <p:spPr>
          <a:xfrm>
            <a:off x="694999" y="2899939"/>
            <a:ext cx="139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Area Density </a:t>
            </a:r>
          </a:p>
          <a:p>
            <a:pPr algn="ctr"/>
            <a:r>
              <a:rPr lang="en-GB" sz="1000" dirty="0"/>
              <a:t>(Convex Hull)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C06D2D-A841-DB46-9DC1-945FB3DD3DB2}"/>
              </a:ext>
            </a:extLst>
          </p:cNvPr>
          <p:cNvSpPr txBox="1"/>
          <p:nvPr/>
        </p:nvSpPr>
        <p:spPr>
          <a:xfrm>
            <a:off x="2654752" y="2838383"/>
            <a:ext cx="120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Least Axis Length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FFD280-1021-054C-9334-6A16D223723A}"/>
              </a:ext>
            </a:extLst>
          </p:cNvPr>
          <p:cNvSpPr txBox="1"/>
          <p:nvPr/>
        </p:nvSpPr>
        <p:spPr>
          <a:xfrm>
            <a:off x="6187050" y="1503645"/>
            <a:ext cx="168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Maximum 3D Diameter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1FA85F-9896-C24E-9522-81DBBA575147}"/>
              </a:ext>
            </a:extLst>
          </p:cNvPr>
          <p:cNvSpPr txBox="1"/>
          <p:nvPr/>
        </p:nvSpPr>
        <p:spPr>
          <a:xfrm>
            <a:off x="2623958" y="4209469"/>
            <a:ext cx="125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Minor Axis Length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FC23DD-E016-A14E-9C3C-F2C0C016E75C}"/>
              </a:ext>
            </a:extLst>
          </p:cNvPr>
          <p:cNvSpPr txBox="1"/>
          <p:nvPr/>
        </p:nvSpPr>
        <p:spPr>
          <a:xfrm>
            <a:off x="6610617" y="3056794"/>
            <a:ext cx="85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S2VR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945D30-A221-544D-820F-BA3AB5FDD107}"/>
              </a:ext>
            </a:extLst>
          </p:cNvPr>
          <p:cNvSpPr txBox="1"/>
          <p:nvPr/>
        </p:nvSpPr>
        <p:spPr>
          <a:xfrm>
            <a:off x="6428848" y="4418952"/>
            <a:ext cx="120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Sphericity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1454F1-1B6B-4F43-BE1B-4436B10B30C9}"/>
              </a:ext>
            </a:extLst>
          </p:cNvPr>
          <p:cNvSpPr txBox="1"/>
          <p:nvPr/>
        </p:nvSpPr>
        <p:spPr>
          <a:xfrm>
            <a:off x="8086090" y="1565200"/>
            <a:ext cx="164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Volume Density </a:t>
            </a:r>
          </a:p>
          <a:p>
            <a:pPr algn="ctr"/>
            <a:r>
              <a:rPr lang="en-GB" sz="1000" dirty="0"/>
              <a:t>(Axis Aligned)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B459F6-C60D-1744-85B8-D5E7A135172E}"/>
              </a:ext>
            </a:extLst>
          </p:cNvPr>
          <p:cNvSpPr txBox="1"/>
          <p:nvPr/>
        </p:nvSpPr>
        <p:spPr>
          <a:xfrm>
            <a:off x="8076028" y="2934792"/>
            <a:ext cx="164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Volume Density </a:t>
            </a:r>
          </a:p>
          <a:p>
            <a:pPr algn="ctr"/>
            <a:r>
              <a:rPr lang="en-GB" sz="1000" dirty="0"/>
              <a:t>(Convex Hull)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C160B6-7E7A-6D4A-9929-72D55393839F}"/>
              </a:ext>
            </a:extLst>
          </p:cNvPr>
          <p:cNvSpPr txBox="1"/>
          <p:nvPr/>
        </p:nvSpPr>
        <p:spPr>
          <a:xfrm>
            <a:off x="8128056" y="4328888"/>
            <a:ext cx="164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Volume Density </a:t>
            </a:r>
          </a:p>
          <a:p>
            <a:pPr algn="ctr"/>
            <a:r>
              <a:rPr lang="en-GB" sz="1000" dirty="0"/>
              <a:t>(Enclosing Ellipsoid)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9A6E2F-A38A-1F43-8AE2-2869E5B48AA2}"/>
              </a:ext>
            </a:extLst>
          </p:cNvPr>
          <p:cNvSpPr txBox="1"/>
          <p:nvPr/>
        </p:nvSpPr>
        <p:spPr>
          <a:xfrm>
            <a:off x="10083616" y="1699273"/>
            <a:ext cx="119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Elongation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43D36C-ECE3-1E45-B71C-EC026B6681D6}"/>
              </a:ext>
            </a:extLst>
          </p:cNvPr>
          <p:cNvSpPr txBox="1"/>
          <p:nvPr/>
        </p:nvSpPr>
        <p:spPr>
          <a:xfrm>
            <a:off x="10083616" y="3049214"/>
            <a:ext cx="119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Flatness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A2912AB-C12A-F34F-AE6B-3D5B9A9D1D4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5168" y="4951181"/>
            <a:ext cx="1893600" cy="136900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81C9DB6-5E38-9D44-88AF-868224C9146D}"/>
              </a:ext>
            </a:extLst>
          </p:cNvPr>
          <p:cNvSpPr txBox="1"/>
          <p:nvPr/>
        </p:nvSpPr>
        <p:spPr>
          <a:xfrm>
            <a:off x="731405" y="5722513"/>
            <a:ext cx="125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Major Axis Length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A2E1CDF-D3FC-AE4A-8D27-EF1F57CD487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15546" y="4955762"/>
            <a:ext cx="1893600" cy="136900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30BE686-690B-FE4F-BC70-D97665E2D1C0}"/>
              </a:ext>
            </a:extLst>
          </p:cNvPr>
          <p:cNvSpPr txBox="1"/>
          <p:nvPr/>
        </p:nvSpPr>
        <p:spPr>
          <a:xfrm>
            <a:off x="2522115" y="5681121"/>
            <a:ext cx="148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Spherical Disproportion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34B730F-D5B2-7946-A611-683CA1D3071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08847" y="4958446"/>
            <a:ext cx="1893600" cy="136900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602B1DD-E82D-1A4E-9A14-16A79B1FF70C}"/>
              </a:ext>
            </a:extLst>
          </p:cNvPr>
          <p:cNvSpPr txBox="1"/>
          <p:nvPr/>
        </p:nvSpPr>
        <p:spPr>
          <a:xfrm>
            <a:off x="4415416" y="5819620"/>
            <a:ext cx="148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Surface Area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AFBDAE-8059-6F4E-8F2E-7A5941B5FDC0}"/>
              </a:ext>
            </a:extLst>
          </p:cNvPr>
          <p:cNvSpPr txBox="1"/>
          <p:nvPr/>
        </p:nvSpPr>
        <p:spPr>
          <a:xfrm>
            <a:off x="10049060" y="4205777"/>
            <a:ext cx="125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Integrated Intensity</a:t>
            </a:r>
          </a:p>
        </p:txBody>
      </p:sp>
    </p:spTree>
    <p:extLst>
      <p:ext uri="{BB962C8B-B14F-4D97-AF65-F5344CB8AC3E}">
        <p14:creationId xmlns:p14="http://schemas.microsoft.com/office/powerpoint/2010/main" val="421819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F2FA-ACF3-1E4F-8F37-C4B3835B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6A57-067C-D942-A96F-5FED22E62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The spatial resolution of PET imaging influences the ATLAAS segmentation methodology accuracy, with higher-resolutions improving the DSC of the training model</a:t>
            </a:r>
          </a:p>
          <a:p>
            <a:endParaRPr lang="en-GB" sz="1800" dirty="0"/>
          </a:p>
          <a:p>
            <a:r>
              <a:rPr lang="en-GB" sz="1800" dirty="0"/>
              <a:t>Including additional morphological features in the predictive model may improve the accuracy of a predictive model. However, we found this was not statistically significant.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44105-A62A-4F4E-B9F2-59B8420D1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5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9473598-C877-8F4C-AD37-F6A39B024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729"/>
          <a:stretch>
            <a:fillRect/>
          </a:stretch>
        </p:blipFill>
        <p:spPr>
          <a:xfrm>
            <a:off x="2073029" y="3485265"/>
            <a:ext cx="8045941" cy="218260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With thanks to">
            <a:extLst>
              <a:ext uri="{FF2B5EF4-FFF2-40B4-BE49-F238E27FC236}">
                <a16:creationId xmlns:a16="http://schemas.microsoft.com/office/drawing/2014/main" id="{119C9408-9663-A74D-A074-64B9ECFDEE99}"/>
              </a:ext>
            </a:extLst>
          </p:cNvPr>
          <p:cNvSpPr txBox="1"/>
          <p:nvPr/>
        </p:nvSpPr>
        <p:spPr>
          <a:xfrm>
            <a:off x="5335856" y="1517966"/>
            <a:ext cx="152028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b="1" dirty="0"/>
              <a:t>With thanks 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E2F83D-C666-1348-980C-750F895A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483A1B-A6D3-5A4A-B8A1-96C1AACB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Acknowledgments</a:t>
            </a:r>
          </a:p>
        </p:txBody>
      </p:sp>
      <p:sp>
        <p:nvSpPr>
          <p:cNvPr id="7" name="Morphological features describe a tumours shape, which can describe how complex the tumour is">
            <a:extLst>
              <a:ext uri="{FF2B5EF4-FFF2-40B4-BE49-F238E27FC236}">
                <a16:creationId xmlns:a16="http://schemas.microsoft.com/office/drawing/2014/main" id="{06F5CAB8-EF75-5543-A3CF-3198D609921E}"/>
              </a:ext>
            </a:extLst>
          </p:cNvPr>
          <p:cNvSpPr txBox="1"/>
          <p:nvPr/>
        </p:nvSpPr>
        <p:spPr>
          <a:xfrm>
            <a:off x="2918851" y="1830973"/>
            <a:ext cx="6354295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spcBef>
                <a:spcPts val="1200"/>
              </a:spcBef>
              <a:defRPr sz="22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dirty="0">
                <a:latin typeface="+mn-lt"/>
              </a:rPr>
              <a:t>Phil </a:t>
            </a:r>
            <a:r>
              <a:rPr lang="en-US" sz="1800" dirty="0" err="1">
                <a:latin typeface="+mn-lt"/>
              </a:rPr>
              <a:t>Whybra</a:t>
            </a:r>
            <a:endParaRPr lang="en-US" sz="18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+mn-lt"/>
              </a:rPr>
              <a:t>Prof Chris Marshall (PETIC)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latin typeface="+mn-lt"/>
              </a:rPr>
              <a:t>Prof John Staffurth (Velindre Cancer Centre)</a:t>
            </a:r>
          </a:p>
          <a:p>
            <a:pPr algn="ctr">
              <a:lnSpc>
                <a:spcPct val="100000"/>
              </a:lnSpc>
            </a:pPr>
            <a:r>
              <a:rPr lang="en-US" sz="1800" dirty="0" err="1">
                <a:latin typeface="+mn-lt"/>
              </a:rPr>
              <a:t>Dr</a:t>
            </a:r>
            <a:r>
              <a:rPr lang="en-US" sz="1800" dirty="0">
                <a:latin typeface="+mn-lt"/>
              </a:rPr>
              <a:t> Emiliano Spezi (Cardiff University and Velindre Cancer Centre)</a:t>
            </a:r>
            <a:endParaRPr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51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F7944E-A3CE-8840-9520-96EA5796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995" y="0"/>
            <a:ext cx="6017625" cy="6858000"/>
          </a:xfrm>
          <a:prstGeom prst="rect">
            <a:avLst/>
          </a:prstGeom>
        </p:spPr>
      </p:pic>
      <p:sp>
        <p:nvSpPr>
          <p:cNvPr id="10" name="Morphological features describe a tumours shape, which can describe how complex the tumour is">
            <a:extLst>
              <a:ext uri="{FF2B5EF4-FFF2-40B4-BE49-F238E27FC236}">
                <a16:creationId xmlns:a16="http://schemas.microsoft.com/office/drawing/2014/main" id="{5C677E6F-B841-F742-9C8A-01F0A5ABDA13}"/>
              </a:ext>
            </a:extLst>
          </p:cNvPr>
          <p:cNvSpPr txBox="1"/>
          <p:nvPr/>
        </p:nvSpPr>
        <p:spPr>
          <a:xfrm>
            <a:off x="0" y="1761882"/>
            <a:ext cx="4587995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spcBef>
                <a:spcPts val="1200"/>
              </a:spcBef>
              <a:defRPr sz="22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Including additional morphological features, improved 19 of the predictive models, with 9 models having a DSC &gt; 0.8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Kruskal Wallis to check for significant difference in the 22 predictive models on 1 mm imaging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No significant difference at the 5% significance level (P = 0.29)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Compactness1, Compactness2 &amp; Sphericity produced the same DSC results (0.81)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11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5EFE-FCC3-7D4B-93C4-5C56F125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8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1) I or one of my co-authors hold a position as an employee, consultant, assessor or advisor for a pharmaceutical, device or biotechnology company. </a:t>
            </a:r>
            <a:r>
              <a:rPr lang="en-US" sz="1800" b="1" dirty="0"/>
              <a:t>If yes, please specify name/position/company: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Not applicable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2) I or one of my co-authors receive support from a pharmaceutical, device or biotechnology company. </a:t>
            </a:r>
            <a:r>
              <a:rPr lang="en-US" sz="1800" b="1" dirty="0"/>
              <a:t>If yes, please specify name/position/company/which project and whether support is in kind or monetary: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Not applicable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3) I or one of my co-authors hold property rights/patents for (radio)pharmaceuticals, medical devices or medical consulting firms. </a:t>
            </a:r>
            <a:r>
              <a:rPr lang="en-US" sz="1800" b="1" dirty="0"/>
              <a:t>If yes, please specify name/position/company: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Not applicable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4) I or one of my co-authors have written articles for (radio)pharmaceutical, medical device, biotechnology or consulting companies during the last 5 years. </a:t>
            </a:r>
            <a:r>
              <a:rPr lang="en-US" sz="1800" b="1" dirty="0"/>
              <a:t>If yes, please specify name/position/company/article/ journal and co-authors: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Not applicable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1404BB8-ECCF-4041-B444-80037E91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600" b="1" dirty="0"/>
              <a:t>EANM </a:t>
            </a:r>
            <a:r>
              <a:rPr lang="en-GB" sz="3600" b="1" dirty="0"/>
              <a:t>Disclosure</a:t>
            </a:r>
            <a:r>
              <a:rPr lang="de-AT" sz="3600" b="1" dirty="0"/>
              <a:t>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80E42-74EA-7847-8A94-2357427DE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ining dataset of 211 18F-FDG PET scans">
            <a:extLst>
              <a:ext uri="{FF2B5EF4-FFF2-40B4-BE49-F238E27FC236}">
                <a16:creationId xmlns:a16="http://schemas.microsoft.com/office/drawing/2014/main" id="{FE555E67-044A-2D4D-8D72-D9ACB781D7EA}"/>
              </a:ext>
            </a:extLst>
          </p:cNvPr>
          <p:cNvSpPr txBox="1"/>
          <p:nvPr/>
        </p:nvSpPr>
        <p:spPr>
          <a:xfrm>
            <a:off x="327215" y="2314063"/>
            <a:ext cx="263058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Training dataset of </a:t>
            </a:r>
            <a:r>
              <a:rPr b="1" dirty="0"/>
              <a:t>211 </a:t>
            </a:r>
            <a:r>
              <a:rPr b="1" baseline="30000" dirty="0"/>
              <a:t>18</a:t>
            </a:r>
            <a:r>
              <a:rPr b="1" dirty="0"/>
              <a:t>F-FDG</a:t>
            </a:r>
            <a:r>
              <a:rPr dirty="0"/>
              <a:t> PET scans</a:t>
            </a:r>
            <a:r>
              <a:rPr lang="en-GB" dirty="0"/>
              <a:t> (260 volumes)</a:t>
            </a:r>
            <a:endParaRPr dirty="0"/>
          </a:p>
        </p:txBody>
      </p:sp>
      <p:sp>
        <p:nvSpPr>
          <p:cNvPr id="6" name="Incorporates tumour, PET and radiomic features MTV, TBR and NI in decision tree development">
            <a:extLst>
              <a:ext uri="{FF2B5EF4-FFF2-40B4-BE49-F238E27FC236}">
                <a16:creationId xmlns:a16="http://schemas.microsoft.com/office/drawing/2014/main" id="{6D5BFE2B-617F-F448-9BDF-5FBAD0DD65E1}"/>
              </a:ext>
            </a:extLst>
          </p:cNvPr>
          <p:cNvSpPr txBox="1"/>
          <p:nvPr/>
        </p:nvSpPr>
        <p:spPr>
          <a:xfrm>
            <a:off x="327216" y="3554401"/>
            <a:ext cx="263058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Incorporates tumour, PET and radiomic features </a:t>
            </a:r>
            <a:r>
              <a:rPr b="1" dirty="0"/>
              <a:t>MTV, TBR and NI</a:t>
            </a:r>
            <a:r>
              <a:rPr dirty="0"/>
              <a:t> in decision tree development</a:t>
            </a:r>
          </a:p>
        </p:txBody>
      </p:sp>
      <p:sp>
        <p:nvSpPr>
          <p:cNvPr id="7" name="Develops decision trees for 7 PET-AS methods">
            <a:extLst>
              <a:ext uri="{FF2B5EF4-FFF2-40B4-BE49-F238E27FC236}">
                <a16:creationId xmlns:a16="http://schemas.microsoft.com/office/drawing/2014/main" id="{6551984E-23DD-704D-9C65-15329917018C}"/>
              </a:ext>
            </a:extLst>
          </p:cNvPr>
          <p:cNvSpPr txBox="1"/>
          <p:nvPr/>
        </p:nvSpPr>
        <p:spPr>
          <a:xfrm>
            <a:off x="9087760" y="2452562"/>
            <a:ext cx="263058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Develops decision trees for </a:t>
            </a:r>
            <a:r>
              <a:rPr b="1" dirty="0"/>
              <a:t>7 PET-AS methods</a:t>
            </a:r>
          </a:p>
        </p:txBody>
      </p:sp>
      <p:sp>
        <p:nvSpPr>
          <p:cNvPr id="8" name="Selects one of the included PET-AS methods to delineated the MTV">
            <a:extLst>
              <a:ext uri="{FF2B5EF4-FFF2-40B4-BE49-F238E27FC236}">
                <a16:creationId xmlns:a16="http://schemas.microsoft.com/office/drawing/2014/main" id="{D2819B3E-5871-1541-8FE7-052424C7D515}"/>
              </a:ext>
            </a:extLst>
          </p:cNvPr>
          <p:cNvSpPr txBox="1"/>
          <p:nvPr/>
        </p:nvSpPr>
        <p:spPr>
          <a:xfrm>
            <a:off x="9087760" y="3692900"/>
            <a:ext cx="263058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Selects one of the included PET-AS methods to delineated the MTV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5F96490-3F05-4E42-A102-D87526E1C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1698" y="856990"/>
            <a:ext cx="5882158" cy="4789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43331-A840-6644-93FC-D0856CD8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4CBB53-A0F0-804E-ADD7-ABE4AB09B960}"/>
              </a:ext>
            </a:extLst>
          </p:cNvPr>
          <p:cNvSpPr txBox="1"/>
          <p:nvPr/>
        </p:nvSpPr>
        <p:spPr>
          <a:xfrm>
            <a:off x="4337815" y="5646688"/>
            <a:ext cx="33699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GB" sz="1000" dirty="0"/>
              <a:t>Berthon et al, 2016, </a:t>
            </a:r>
            <a:r>
              <a:rPr lang="en-GB" sz="1000" b="1" dirty="0"/>
              <a:t>Phys. Med. Biol</a:t>
            </a:r>
            <a:r>
              <a:rPr lang="en-GB" sz="1000" dirty="0"/>
              <a:t>., vol. 61, pp. 4855</a:t>
            </a:r>
          </a:p>
          <a:p>
            <a:pPr algn="ctr">
              <a:defRPr sz="1200"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GB" sz="1000" dirty="0"/>
              <a:t>Berthon et al, 2017, </a:t>
            </a:r>
            <a:r>
              <a:rPr lang="en-GB" sz="1000" b="1" dirty="0" err="1"/>
              <a:t>Radiother</a:t>
            </a:r>
            <a:r>
              <a:rPr lang="en-GB" sz="1000" b="1" dirty="0"/>
              <a:t> Oncol</a:t>
            </a:r>
            <a:r>
              <a:rPr lang="en-GB" sz="1000" dirty="0"/>
              <a:t>, pp. 242</a:t>
            </a:r>
          </a:p>
          <a:p>
            <a:pPr algn="ctr">
              <a:defRPr sz="1200"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GB" sz="1000" dirty="0"/>
              <a:t>Foley et al, 2018, </a:t>
            </a:r>
            <a:r>
              <a:rPr lang="en-GB" sz="1000" b="1" dirty="0" err="1"/>
              <a:t>Eur</a:t>
            </a:r>
            <a:r>
              <a:rPr lang="en-GB" sz="1000" b="1" dirty="0"/>
              <a:t> </a:t>
            </a:r>
            <a:r>
              <a:rPr lang="en-GB" sz="1000" b="1" dirty="0" err="1"/>
              <a:t>Radiol</a:t>
            </a:r>
            <a:r>
              <a:rPr lang="en-GB" sz="1000" b="1" dirty="0"/>
              <a:t>, pp. </a:t>
            </a:r>
            <a:r>
              <a:rPr lang="en-GB" sz="1000" dirty="0"/>
              <a:t>428</a:t>
            </a:r>
          </a:p>
          <a:p>
            <a:pPr algn="ctr">
              <a:defRPr sz="1200"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GB" sz="1000" dirty="0"/>
              <a:t>Parkinson et al,</a:t>
            </a:r>
            <a:r>
              <a:rPr lang="en-GB" sz="1000" b="1" dirty="0"/>
              <a:t> ESTRO 37</a:t>
            </a:r>
            <a:r>
              <a:rPr lang="en-GB" sz="1000" dirty="0"/>
              <a:t>, 2018</a:t>
            </a:r>
          </a:p>
          <a:p>
            <a:endParaRPr lang="en-GB" dirty="0"/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B7AB01B4-5FF4-234F-84B1-73601063D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3886" y="0"/>
            <a:ext cx="3077782" cy="8569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893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52CED0-E42E-2E41-BFC7-409F472E8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A50CD34-51E3-1041-80AC-DAF78D0B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3886" y="0"/>
            <a:ext cx="3077782" cy="8569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12DC576-CE8A-3A42-A27B-AB264D8C2A2E}"/>
              </a:ext>
            </a:extLst>
          </p:cNvPr>
          <p:cNvGrpSpPr/>
          <p:nvPr/>
        </p:nvGrpSpPr>
        <p:grpSpPr>
          <a:xfrm>
            <a:off x="1208814" y="938718"/>
            <a:ext cx="9627925" cy="5760000"/>
            <a:chOff x="1146692" y="947510"/>
            <a:chExt cx="9627925" cy="5760000"/>
          </a:xfrm>
        </p:grpSpPr>
        <p:pic>
          <p:nvPicPr>
            <p:cNvPr id="7" name="Figure 1f.pdf" descr="Figure 1f.pdf">
              <a:extLst>
                <a:ext uri="{FF2B5EF4-FFF2-40B4-BE49-F238E27FC236}">
                  <a16:creationId xmlns:a16="http://schemas.microsoft.com/office/drawing/2014/main" id="{D3E02DA4-3565-0945-A50B-9AAA61AF7C7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6692" y="3827510"/>
              <a:ext cx="4813200" cy="2880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Figure 1b.pdf" descr="Figure 1b.pdf">
              <a:extLst>
                <a:ext uri="{FF2B5EF4-FFF2-40B4-BE49-F238E27FC236}">
                  <a16:creationId xmlns:a16="http://schemas.microsoft.com/office/drawing/2014/main" id="{DD027BA2-F411-CC43-8F59-1D62439B3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46693" y="947510"/>
              <a:ext cx="4814726" cy="2880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Figure 1d.pdf" descr="Figure 1d.pdf">
              <a:extLst>
                <a:ext uri="{FF2B5EF4-FFF2-40B4-BE49-F238E27FC236}">
                  <a16:creationId xmlns:a16="http://schemas.microsoft.com/office/drawing/2014/main" id="{6DD1B2BA-D4DC-044E-8694-E9A8554F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59892" y="947510"/>
              <a:ext cx="4814725" cy="28800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a)">
            <a:extLst>
              <a:ext uri="{FF2B5EF4-FFF2-40B4-BE49-F238E27FC236}">
                <a16:creationId xmlns:a16="http://schemas.microsoft.com/office/drawing/2014/main" id="{BF7C1F05-254A-DE45-BD3D-17FB268AC65A}"/>
              </a:ext>
            </a:extLst>
          </p:cNvPr>
          <p:cNvSpPr txBox="1"/>
          <p:nvPr/>
        </p:nvSpPr>
        <p:spPr>
          <a:xfrm>
            <a:off x="1512339" y="856991"/>
            <a:ext cx="37947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a)</a:t>
            </a:r>
          </a:p>
        </p:txBody>
      </p:sp>
      <p:sp>
        <p:nvSpPr>
          <p:cNvPr id="12" name="a)">
            <a:extLst>
              <a:ext uri="{FF2B5EF4-FFF2-40B4-BE49-F238E27FC236}">
                <a16:creationId xmlns:a16="http://schemas.microsoft.com/office/drawing/2014/main" id="{D6A00505-0DFD-3440-A8F0-FCDC90F516AD}"/>
              </a:ext>
            </a:extLst>
          </p:cNvPr>
          <p:cNvSpPr txBox="1"/>
          <p:nvPr/>
        </p:nvSpPr>
        <p:spPr>
          <a:xfrm>
            <a:off x="6392070" y="897725"/>
            <a:ext cx="29495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GB" dirty="0"/>
              <a:t>b</a:t>
            </a:r>
            <a:r>
              <a:rPr dirty="0"/>
              <a:t>)</a:t>
            </a:r>
          </a:p>
        </p:txBody>
      </p:sp>
      <p:sp>
        <p:nvSpPr>
          <p:cNvPr id="13" name="a)">
            <a:extLst>
              <a:ext uri="{FF2B5EF4-FFF2-40B4-BE49-F238E27FC236}">
                <a16:creationId xmlns:a16="http://schemas.microsoft.com/office/drawing/2014/main" id="{E3B3A5FC-3D28-DE48-891B-D0A0DE587846}"/>
              </a:ext>
            </a:extLst>
          </p:cNvPr>
          <p:cNvSpPr txBox="1"/>
          <p:nvPr/>
        </p:nvSpPr>
        <p:spPr>
          <a:xfrm>
            <a:off x="1521131" y="3764014"/>
            <a:ext cx="27090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GB" dirty="0"/>
              <a:t>c</a:t>
            </a:r>
            <a:r>
              <a:rPr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380307-DD14-7947-B1E3-9A6B34C6BDE3}"/>
              </a:ext>
            </a:extLst>
          </p:cNvPr>
          <p:cNvSpPr/>
          <p:nvPr/>
        </p:nvSpPr>
        <p:spPr>
          <a:xfrm>
            <a:off x="6687023" y="4259803"/>
            <a:ext cx="38510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a), b) and c) demonstrate the distribution of the training data parameters incorporated into the ATLAAS statistical model compared to clinically observed data</a:t>
            </a:r>
          </a:p>
        </p:txBody>
      </p:sp>
    </p:spTree>
    <p:extLst>
      <p:ext uri="{BB962C8B-B14F-4D97-AF65-F5344CB8AC3E}">
        <p14:creationId xmlns:p14="http://schemas.microsoft.com/office/powerpoint/2010/main" val="185993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F790-EDF6-9C42-A68F-04D8935C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investigate Morphological features in training models?</a:t>
            </a:r>
          </a:p>
        </p:txBody>
      </p:sp>
      <p:sp>
        <p:nvSpPr>
          <p:cNvPr id="4" name="Morphological features describe a tumours shape, which can describe how complex the tumour is">
            <a:extLst>
              <a:ext uri="{FF2B5EF4-FFF2-40B4-BE49-F238E27FC236}">
                <a16:creationId xmlns:a16="http://schemas.microsoft.com/office/drawing/2014/main" id="{D2DA6117-B1D1-594D-BFB7-E0C5F99C8FBD}"/>
              </a:ext>
            </a:extLst>
          </p:cNvPr>
          <p:cNvSpPr txBox="1"/>
          <p:nvPr/>
        </p:nvSpPr>
        <p:spPr>
          <a:xfrm>
            <a:off x="604444" y="2092566"/>
            <a:ext cx="52900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spcBef>
                <a:spcPts val="1200"/>
              </a:spcBef>
              <a:defRPr sz="22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 dirty="0">
                <a:latin typeface="+mn-lt"/>
              </a:rPr>
              <a:t>D</a:t>
            </a:r>
            <a:r>
              <a:rPr sz="1800" dirty="0">
                <a:latin typeface="+mn-lt"/>
              </a:rPr>
              <a:t>escribe a tumour shape, which can describe how complex the tumour is</a:t>
            </a:r>
          </a:p>
        </p:txBody>
      </p:sp>
      <p:sp>
        <p:nvSpPr>
          <p:cNvPr id="5" name="Therefore…">
            <a:extLst>
              <a:ext uri="{FF2B5EF4-FFF2-40B4-BE49-F238E27FC236}">
                <a16:creationId xmlns:a16="http://schemas.microsoft.com/office/drawing/2014/main" id="{207A2517-FCE6-874D-8EAE-11DD0C8BB17A}"/>
              </a:ext>
            </a:extLst>
          </p:cNvPr>
          <p:cNvSpPr txBox="1"/>
          <p:nvPr/>
        </p:nvSpPr>
        <p:spPr>
          <a:xfrm>
            <a:off x="604444" y="2943812"/>
            <a:ext cx="214415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Therefore…</a:t>
            </a:r>
          </a:p>
        </p:txBody>
      </p:sp>
      <p:sp>
        <p:nvSpPr>
          <p:cNvPr id="6" name="Including them in the ATLAAS training model may improve performance">
            <a:extLst>
              <a:ext uri="{FF2B5EF4-FFF2-40B4-BE49-F238E27FC236}">
                <a16:creationId xmlns:a16="http://schemas.microsoft.com/office/drawing/2014/main" id="{75ADC4CA-0E9B-F949-82EB-49B51FB79BAC}"/>
              </a:ext>
            </a:extLst>
          </p:cNvPr>
          <p:cNvSpPr txBox="1"/>
          <p:nvPr/>
        </p:nvSpPr>
        <p:spPr>
          <a:xfrm>
            <a:off x="604444" y="3593042"/>
            <a:ext cx="421916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spcBef>
                <a:spcPts val="1200"/>
              </a:spcBef>
              <a:defRPr sz="22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lnSpc>
                <a:spcPct val="100000"/>
              </a:lnSpc>
            </a:pPr>
            <a:r>
              <a:rPr sz="1800" dirty="0">
                <a:latin typeface="+mn-lt"/>
              </a:rPr>
              <a:t>Including them in training model</a:t>
            </a:r>
            <a:r>
              <a:rPr lang="en-GB" sz="1800" dirty="0">
                <a:latin typeface="+mn-lt"/>
              </a:rPr>
              <a:t>s</a:t>
            </a:r>
            <a:r>
              <a:rPr sz="1800" dirty="0">
                <a:latin typeface="+mn-lt"/>
              </a:rPr>
              <a:t> may improve </a:t>
            </a:r>
            <a:r>
              <a:rPr lang="en-GB" sz="1800" dirty="0">
                <a:latin typeface="+mn-lt"/>
              </a:rPr>
              <a:t>the models accuracy</a:t>
            </a:r>
            <a:endParaRPr sz="1800" dirty="0">
              <a:latin typeface="+mn-lt"/>
            </a:endParaRPr>
          </a:p>
        </p:txBody>
      </p:sp>
      <p:sp>
        <p:nvSpPr>
          <p:cNvPr id="7" name="However…">
            <a:extLst>
              <a:ext uri="{FF2B5EF4-FFF2-40B4-BE49-F238E27FC236}">
                <a16:creationId xmlns:a16="http://schemas.microsoft.com/office/drawing/2014/main" id="{8FA080D8-FB77-6846-8E23-2126BFBF8A52}"/>
              </a:ext>
            </a:extLst>
          </p:cNvPr>
          <p:cNvSpPr txBox="1"/>
          <p:nvPr/>
        </p:nvSpPr>
        <p:spPr>
          <a:xfrm>
            <a:off x="604444" y="4526228"/>
            <a:ext cx="214415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However…</a:t>
            </a:r>
          </a:p>
        </p:txBody>
      </p:sp>
      <p:sp>
        <p:nvSpPr>
          <p:cNvPr id="8" name="PET imaging is subject to the partial volume effect">
            <a:extLst>
              <a:ext uri="{FF2B5EF4-FFF2-40B4-BE49-F238E27FC236}">
                <a16:creationId xmlns:a16="http://schemas.microsoft.com/office/drawing/2014/main" id="{8071D4AF-2E93-F247-89F2-39931A7910A7}"/>
              </a:ext>
            </a:extLst>
          </p:cNvPr>
          <p:cNvSpPr txBox="1"/>
          <p:nvPr/>
        </p:nvSpPr>
        <p:spPr>
          <a:xfrm>
            <a:off x="604444" y="5385908"/>
            <a:ext cx="499242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spcBef>
                <a:spcPts val="1200"/>
              </a:spcBef>
              <a:defRPr sz="22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 dirty="0">
                <a:latin typeface="+mn-lt"/>
              </a:rPr>
              <a:t>PET has low spatial resolution</a:t>
            </a:r>
            <a:endParaRPr sz="1800" dirty="0">
              <a:latin typeface="+mn-lt"/>
            </a:endParaRPr>
          </a:p>
        </p:txBody>
      </p:sp>
      <p:pic>
        <p:nvPicPr>
          <p:cNvPr id="9" name="orange-juice-in-two-containers-andrew-lambert-photography.jpg" descr="orange-juice-in-two-containers-andrew-lambert-photography.jpg">
            <a:extLst>
              <a:ext uri="{FF2B5EF4-FFF2-40B4-BE49-F238E27FC236}">
                <a16:creationId xmlns:a16="http://schemas.microsoft.com/office/drawing/2014/main" id="{4E49258E-C834-8D4E-90F1-5F8C9AF9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9163" y="1733095"/>
            <a:ext cx="6312838" cy="4594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D12FB-51F0-5E47-8F68-C85BAA370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B7B1-B93E-A94C-BB8B-3BD10579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Interpolating PET imaging</a:t>
            </a:r>
          </a:p>
        </p:txBody>
      </p:sp>
      <p:pic>
        <p:nvPicPr>
          <p:cNvPr id="5" name="IndianJNuclMed_2015_30_1_62_147547_f1.jpg" descr="IndianJNuclMed_2015_30_1_62_147547_f1.jpg">
            <a:extLst>
              <a:ext uri="{FF2B5EF4-FFF2-40B4-BE49-F238E27FC236}">
                <a16:creationId xmlns:a16="http://schemas.microsoft.com/office/drawing/2014/main" id="{9B8B92E4-E111-6F49-AE6A-06C645A51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439" t="2641" r="78465" b="5512"/>
          <a:stretch>
            <a:fillRect/>
          </a:stretch>
        </p:blipFill>
        <p:spPr>
          <a:xfrm rot="21591709">
            <a:off x="373795" y="1296565"/>
            <a:ext cx="908704" cy="2184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1E6994EC-FA17-3D41-9237-E74B18D7E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2027" y="1847831"/>
            <a:ext cx="2117729" cy="86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ndianJNuclMed_2015_30_1_62_147547_f1.jpg" descr="IndianJNuclMed_2015_30_1_62_147547_f1.jpg">
            <a:extLst>
              <a:ext uri="{FF2B5EF4-FFF2-40B4-BE49-F238E27FC236}">
                <a16:creationId xmlns:a16="http://schemas.microsoft.com/office/drawing/2014/main" id="{C01342AF-AFB5-CD4B-AC68-AD39E4555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57423" t="4158" r="22481" b="3995"/>
          <a:stretch>
            <a:fillRect/>
          </a:stretch>
        </p:blipFill>
        <p:spPr>
          <a:xfrm rot="21591709">
            <a:off x="6452674" y="1295407"/>
            <a:ext cx="911324" cy="218443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rrow">
            <a:extLst>
              <a:ext uri="{FF2B5EF4-FFF2-40B4-BE49-F238E27FC236}">
                <a16:creationId xmlns:a16="http://schemas.microsoft.com/office/drawing/2014/main" id="{50D1BB3A-BC94-6747-A8AD-AA8727468100}"/>
              </a:ext>
            </a:extLst>
          </p:cNvPr>
          <p:cNvSpPr/>
          <p:nvPr/>
        </p:nvSpPr>
        <p:spPr>
          <a:xfrm>
            <a:off x="2600334" y="2066675"/>
            <a:ext cx="822940" cy="429341"/>
          </a:xfrm>
          <a:prstGeom prst="rightArrow">
            <a:avLst>
              <a:gd name="adj1" fmla="val 30541"/>
              <a:gd name="adj2" fmla="val 1144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Arrow">
            <a:extLst>
              <a:ext uri="{FF2B5EF4-FFF2-40B4-BE49-F238E27FC236}">
                <a16:creationId xmlns:a16="http://schemas.microsoft.com/office/drawing/2014/main" id="{95019C6D-2DC6-284F-9FBF-3D83E51FE9D7}"/>
              </a:ext>
            </a:extLst>
          </p:cNvPr>
          <p:cNvSpPr/>
          <p:nvPr/>
        </p:nvSpPr>
        <p:spPr>
          <a:xfrm>
            <a:off x="5618357" y="2066675"/>
            <a:ext cx="822940" cy="429341"/>
          </a:xfrm>
          <a:prstGeom prst="rightArrow">
            <a:avLst>
              <a:gd name="adj1" fmla="val 30541"/>
              <a:gd name="adj2" fmla="val 1144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234BBF-68C0-9F49-B635-E50CB8AD3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07" r="34934"/>
          <a:stretch/>
        </p:blipFill>
        <p:spPr>
          <a:xfrm>
            <a:off x="7422959" y="1294311"/>
            <a:ext cx="1249200" cy="21866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811F70-9AD1-204D-A4B1-97D11F3E4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51" r="55779"/>
          <a:stretch/>
        </p:blipFill>
        <p:spPr>
          <a:xfrm>
            <a:off x="1350120" y="1294312"/>
            <a:ext cx="1247483" cy="21866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97D321-7364-A747-88D6-AFF9EE1AC416}"/>
              </a:ext>
            </a:extLst>
          </p:cNvPr>
          <p:cNvGrpSpPr/>
          <p:nvPr/>
        </p:nvGrpSpPr>
        <p:grpSpPr>
          <a:xfrm>
            <a:off x="371161" y="3760477"/>
            <a:ext cx="1627199" cy="1735200"/>
            <a:chOff x="371161" y="3760477"/>
            <a:chExt cx="1627199" cy="17352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FBBF115-17D9-5142-99EB-579F1BA1F80F}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l="25990" t="9374" r="60158" b="66056"/>
            <a:stretch/>
          </p:blipFill>
          <p:spPr>
            <a:xfrm>
              <a:off x="371161" y="3760477"/>
              <a:ext cx="1627199" cy="17352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6112A8-0AEF-C845-A1B4-F5F7AF70A1BD}"/>
                </a:ext>
              </a:extLst>
            </p:cNvPr>
            <p:cNvSpPr txBox="1"/>
            <p:nvPr/>
          </p:nvSpPr>
          <p:spPr>
            <a:xfrm>
              <a:off x="761624" y="4211414"/>
              <a:ext cx="1176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a) CT phantom contour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31C36-BC79-EF49-9EF5-7CC7F992621C}"/>
              </a:ext>
            </a:extLst>
          </p:cNvPr>
          <p:cNvGrpSpPr/>
          <p:nvPr/>
        </p:nvGrpSpPr>
        <p:grpSpPr>
          <a:xfrm>
            <a:off x="1999837" y="3760477"/>
            <a:ext cx="1627199" cy="1735200"/>
            <a:chOff x="7058295" y="3760477"/>
            <a:chExt cx="1627199" cy="17352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9DE7222-F9D9-7B4E-BCAB-275224A7AF86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25506" t="8561" r="61105" b="64791"/>
            <a:stretch/>
          </p:blipFill>
          <p:spPr>
            <a:xfrm>
              <a:off x="7058295" y="3760477"/>
              <a:ext cx="1627199" cy="17352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FAACE0-8BD0-7148-BD3F-A4A66C96B621}"/>
                </a:ext>
              </a:extLst>
            </p:cNvPr>
            <p:cNvSpPr txBox="1"/>
            <p:nvPr/>
          </p:nvSpPr>
          <p:spPr>
            <a:xfrm>
              <a:off x="7422959" y="4211411"/>
              <a:ext cx="1170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e) PET 1x1x3 mm contour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718E10-4567-0A43-BDA2-0D1EF707194E}"/>
              </a:ext>
            </a:extLst>
          </p:cNvPr>
          <p:cNvGrpSpPr/>
          <p:nvPr/>
        </p:nvGrpSpPr>
        <p:grpSpPr>
          <a:xfrm>
            <a:off x="3628513" y="3760477"/>
            <a:ext cx="1626209" cy="1736553"/>
            <a:chOff x="5377096" y="3760477"/>
            <a:chExt cx="1626209" cy="173655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59E5FC2-1D0C-6C44-BE7D-50B2F47456F8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24564" t="21107" r="66678" b="63732"/>
            <a:stretch/>
          </p:blipFill>
          <p:spPr>
            <a:xfrm>
              <a:off x="5377096" y="3760477"/>
              <a:ext cx="1626209" cy="173655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DF5D75-5422-F348-9BC3-5BF17ABD10E4}"/>
                </a:ext>
              </a:extLst>
            </p:cNvPr>
            <p:cNvSpPr txBox="1"/>
            <p:nvPr/>
          </p:nvSpPr>
          <p:spPr>
            <a:xfrm>
              <a:off x="5718856" y="4211411"/>
              <a:ext cx="1146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d) PET 2x2x2 mm contour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E4B6B2-FF15-F444-A292-D5EAD699BD94}"/>
              </a:ext>
            </a:extLst>
          </p:cNvPr>
          <p:cNvGrpSpPr/>
          <p:nvPr/>
        </p:nvGrpSpPr>
        <p:grpSpPr>
          <a:xfrm>
            <a:off x="5262086" y="3763254"/>
            <a:ext cx="1626209" cy="1735235"/>
            <a:chOff x="3709013" y="3761795"/>
            <a:chExt cx="1626209" cy="173523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F363A54-9F23-8C43-A897-4CB4C90D9048}"/>
                </a:ext>
              </a:extLst>
            </p:cNvPr>
            <p:cNvPicPr>
              <a:picLocks/>
            </p:cNvPicPr>
            <p:nvPr/>
          </p:nvPicPr>
          <p:blipFill rotWithShape="1">
            <a:blip r:embed="rId9"/>
            <a:srcRect l="23709" t="22111" r="67484" b="61991"/>
            <a:stretch/>
          </p:blipFill>
          <p:spPr>
            <a:xfrm>
              <a:off x="3709013" y="3761795"/>
              <a:ext cx="1626209" cy="173523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628CFB-07C8-4D49-B2AC-118A735A8CD4}"/>
                </a:ext>
              </a:extLst>
            </p:cNvPr>
            <p:cNvSpPr txBox="1"/>
            <p:nvPr/>
          </p:nvSpPr>
          <p:spPr>
            <a:xfrm>
              <a:off x="4143530" y="4211411"/>
              <a:ext cx="1191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c) PET 3x3x3 mm contour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6AB89E-46E6-5F43-85BF-E8F4D4353372}"/>
              </a:ext>
            </a:extLst>
          </p:cNvPr>
          <p:cNvGrpSpPr/>
          <p:nvPr/>
        </p:nvGrpSpPr>
        <p:grpSpPr>
          <a:xfrm>
            <a:off x="6886319" y="3760477"/>
            <a:ext cx="1626209" cy="1735235"/>
            <a:chOff x="2040930" y="3761795"/>
            <a:chExt cx="1626209" cy="173523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F9459DE-4F37-4045-A2ED-14590CD5C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4088" t="24413" r="66929" b="61540"/>
            <a:stretch/>
          </p:blipFill>
          <p:spPr>
            <a:xfrm>
              <a:off x="2040930" y="3761795"/>
              <a:ext cx="1626209" cy="173523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8A7308-AB5F-9145-8616-DB29D9BA0DC8}"/>
                </a:ext>
              </a:extLst>
            </p:cNvPr>
            <p:cNvSpPr txBox="1"/>
            <p:nvPr/>
          </p:nvSpPr>
          <p:spPr>
            <a:xfrm>
              <a:off x="2413586" y="4211412"/>
              <a:ext cx="1180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b) PET</a:t>
              </a:r>
            </a:p>
            <a:p>
              <a:r>
                <a:rPr lang="en-GB" sz="1600" dirty="0"/>
                <a:t> 4x4x4 mm contour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E029A12A-FB50-4448-82C3-3508E26050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  <p:sp>
        <p:nvSpPr>
          <p:cNvPr id="26" name="Morphological features describe a tumours shape, which can describe how complex the tumour is">
            <a:extLst>
              <a:ext uri="{FF2B5EF4-FFF2-40B4-BE49-F238E27FC236}">
                <a16:creationId xmlns:a16="http://schemas.microsoft.com/office/drawing/2014/main" id="{26AFDCB5-70E0-EE4F-BCE9-6BB21C95CFBA}"/>
              </a:ext>
            </a:extLst>
          </p:cNvPr>
          <p:cNvSpPr txBox="1"/>
          <p:nvPr/>
        </p:nvSpPr>
        <p:spPr>
          <a:xfrm>
            <a:off x="8777106" y="2169828"/>
            <a:ext cx="3414881" cy="274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ts val="4100"/>
              </a:lnSpc>
              <a:spcBef>
                <a:spcPts val="1200"/>
              </a:spcBef>
              <a:defRPr sz="22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Delineation</a:t>
            </a:r>
            <a:r>
              <a:rPr lang="en-US" sz="1800" dirty="0">
                <a:latin typeface="+mn-lt"/>
              </a:rPr>
              <a:t> on CT imaging with a 512 x 512 matrix and ~1 mm resolution allows for contours to follow anatomical borders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PET imaging with a 256 x 256 matrix and ~3 mm resolution potentially limits the performance of target delineation</a:t>
            </a:r>
          </a:p>
        </p:txBody>
      </p:sp>
    </p:spTree>
    <p:extLst>
      <p:ext uri="{BB962C8B-B14F-4D97-AF65-F5344CB8AC3E}">
        <p14:creationId xmlns:p14="http://schemas.microsoft.com/office/powerpoint/2010/main" val="17062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3AB1-FFF2-8643-A621-67AA9078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&amp;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A3FA-15F7-8446-94B8-CCC6375C4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7" y="1299608"/>
            <a:ext cx="10515600" cy="4351338"/>
          </a:xfrm>
        </p:spPr>
        <p:txBody>
          <a:bodyPr>
            <a:noAutofit/>
          </a:bodyPr>
          <a:lstStyle/>
          <a:p>
            <a:r>
              <a:rPr lang="en-GB" sz="1800" dirty="0"/>
              <a:t>Training dataset of </a:t>
            </a:r>
            <a:r>
              <a:rPr lang="en-GB" sz="1800" b="1" dirty="0"/>
              <a:t>211 </a:t>
            </a:r>
            <a:r>
              <a:rPr lang="en-GB" sz="1800" b="1" baseline="30000" dirty="0"/>
              <a:t>18</a:t>
            </a:r>
            <a:r>
              <a:rPr lang="en-GB" sz="1800" b="1" dirty="0"/>
              <a:t>F-FDG</a:t>
            </a:r>
            <a:r>
              <a:rPr lang="en-GB" sz="1800" dirty="0"/>
              <a:t> PET scans (260 volumes)</a:t>
            </a:r>
          </a:p>
          <a:p>
            <a:endParaRPr lang="en-GB" sz="1800" dirty="0"/>
          </a:p>
          <a:p>
            <a:r>
              <a:rPr lang="en-GB" sz="1800" b="1" dirty="0"/>
              <a:t>22 Morphological features</a:t>
            </a:r>
            <a:r>
              <a:rPr lang="en-GB" sz="1800" dirty="0"/>
              <a:t> implemented using IBSI specifications (</a:t>
            </a:r>
            <a:r>
              <a:rPr lang="en-GB" sz="1800" dirty="0">
                <a:hlinkClick r:id="rId2"/>
              </a:rPr>
              <a:t>https://arxiv.org/abs/1612.07003</a:t>
            </a:r>
            <a:r>
              <a:rPr lang="en-GB" sz="1800" dirty="0"/>
              <a:t>)</a:t>
            </a:r>
          </a:p>
          <a:p>
            <a:endParaRPr lang="en-GB" sz="1800" dirty="0"/>
          </a:p>
          <a:p>
            <a:r>
              <a:rPr lang="en-GB" sz="1800" dirty="0"/>
              <a:t>Validation Dataset consisting of </a:t>
            </a:r>
            <a:r>
              <a:rPr lang="en-GB" sz="1800" b="1" dirty="0"/>
              <a:t>96 simulated &amp; phantom </a:t>
            </a:r>
            <a:r>
              <a:rPr lang="en-GB" sz="1800" b="1" baseline="30000" dirty="0"/>
              <a:t>18</a:t>
            </a:r>
            <a:r>
              <a:rPr lang="en-GB" sz="1800" b="1" dirty="0"/>
              <a:t>F-FDG</a:t>
            </a:r>
            <a:r>
              <a:rPr lang="en-GB" sz="1800" dirty="0"/>
              <a:t> PET volumes including tori, spheroids &amp; complex geometries</a:t>
            </a:r>
          </a:p>
          <a:p>
            <a:endParaRPr lang="en-GB" sz="1800" dirty="0">
              <a:ea typeface="Avenir Heavy"/>
              <a:cs typeface="Avenir Heavy"/>
              <a:sym typeface="Avenir Heavy"/>
            </a:endParaRPr>
          </a:p>
          <a:p>
            <a:r>
              <a:rPr lang="en-GB" sz="1800" dirty="0"/>
              <a:t>Interpolated Training dataset to </a:t>
            </a:r>
            <a:r>
              <a:rPr lang="en-GB" sz="1800" b="1" dirty="0"/>
              <a:t>4 spatial resolutions</a:t>
            </a:r>
          </a:p>
          <a:p>
            <a:pPr lvl="1"/>
            <a:r>
              <a:rPr lang="en-GB" sz="1800" dirty="0"/>
              <a:t>4x4x4 mm voxel dimensions</a:t>
            </a:r>
          </a:p>
          <a:p>
            <a:pPr lvl="1"/>
            <a:r>
              <a:rPr lang="en-GB" sz="1800" dirty="0"/>
              <a:t>3x3x3 mm voxel dimensions</a:t>
            </a:r>
          </a:p>
          <a:p>
            <a:pPr lvl="1"/>
            <a:r>
              <a:rPr lang="en-GB" sz="1800" dirty="0"/>
              <a:t>2x2x2 mm voxel dimensions</a:t>
            </a:r>
          </a:p>
          <a:p>
            <a:pPr lvl="1"/>
            <a:r>
              <a:rPr lang="en-GB" sz="1800" dirty="0"/>
              <a:t>1x1x3 mm voxel dimensions</a:t>
            </a:r>
          </a:p>
          <a:p>
            <a:pPr marL="457200" lvl="1" indent="0">
              <a:buNone/>
            </a:pPr>
            <a:endParaRPr lang="en-GB" sz="1800" dirty="0"/>
          </a:p>
          <a:p>
            <a:r>
              <a:rPr lang="en-GB" sz="1800" dirty="0"/>
              <a:t>Developed predictive models for each of the </a:t>
            </a:r>
            <a:r>
              <a:rPr lang="en-GB" sz="1800" b="1" dirty="0"/>
              <a:t>22 IBSI morphological features</a:t>
            </a:r>
            <a:r>
              <a:rPr lang="en-GB" sz="1800" dirty="0"/>
              <a:t> on each training dataset (</a:t>
            </a:r>
            <a:r>
              <a:rPr lang="en-GB" sz="1800" b="1" dirty="0"/>
              <a:t>88 training datasets</a:t>
            </a:r>
            <a:r>
              <a:rPr lang="en-GB" sz="1800" dirty="0"/>
              <a:t> in total)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00570-0DCE-604A-BD53-198C2DB4F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9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58CB-0C4A-4E4B-8C99-246CF2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Materials &amp; Methods Cont.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49671-B0F1-5A43-A1C4-C8131FE1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801162" cy="4257186"/>
          </a:xfrm>
        </p:spPr>
        <p:txBody>
          <a:bodyPr>
            <a:noAutofit/>
          </a:bodyPr>
          <a:lstStyle/>
          <a:p>
            <a:r>
              <a:rPr lang="en-GB" sz="1800" dirty="0"/>
              <a:t>DSC calculated for </a:t>
            </a:r>
            <a:r>
              <a:rPr lang="en-GB" sz="1800" b="1" dirty="0"/>
              <a:t>each training dataset</a:t>
            </a:r>
            <a:r>
              <a:rPr lang="en-GB" sz="1800" dirty="0"/>
              <a:t> applied to its respective spatial resolution validation dataset </a:t>
            </a:r>
            <a:r>
              <a:rPr lang="en-GB" sz="1800" b="1" dirty="0"/>
              <a:t>compared to the 1 mm ground truth (GT) contour</a:t>
            </a:r>
          </a:p>
          <a:p>
            <a:endParaRPr lang="en-GB" sz="1800" dirty="0"/>
          </a:p>
          <a:p>
            <a:r>
              <a:rPr lang="en-GB" sz="1800" dirty="0"/>
              <a:t>Kruskal-Wallis used to check for significant difference in model performance on between contours derived on 4 mm, 3mm, 2 mm and 1 mm XY (3 mm Z) imaging against GT contour (P = 0.05)</a:t>
            </a:r>
          </a:p>
          <a:p>
            <a:endParaRPr lang="en-GB" sz="1800" dirty="0"/>
          </a:p>
          <a:p>
            <a:r>
              <a:rPr lang="en-GB" sz="1800" dirty="0"/>
              <a:t>One tailed, Mann Whitney U used to check for significant improvement between models with additional features</a:t>
            </a:r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C13F3-95A1-B64D-936E-C2B2DD39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58CD7-694C-1B40-A143-5F1B7DA1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362" y="2469281"/>
            <a:ext cx="315000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72AC0-BF6B-7647-8C79-21E0028E9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417" y="2469281"/>
            <a:ext cx="3147773" cy="27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CAE219-B115-6543-AD62-385840E1F62D}"/>
              </a:ext>
            </a:extLst>
          </p:cNvPr>
          <p:cNvSpPr txBox="1"/>
          <p:nvPr/>
        </p:nvSpPr>
        <p:spPr>
          <a:xfrm>
            <a:off x="5873706" y="2573867"/>
            <a:ext cx="268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Pear ground truth contour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56998-C3D2-BC4E-8CD4-5FD0102C23AD}"/>
              </a:ext>
            </a:extLst>
          </p:cNvPr>
          <p:cNvSpPr txBox="1"/>
          <p:nvPr/>
        </p:nvSpPr>
        <p:spPr>
          <a:xfrm>
            <a:off x="9179280" y="2581955"/>
            <a:ext cx="26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Tube ground truth contour</a:t>
            </a:r>
          </a:p>
        </p:txBody>
      </p:sp>
    </p:spTree>
    <p:extLst>
      <p:ext uri="{BB962C8B-B14F-4D97-AF65-F5344CB8AC3E}">
        <p14:creationId xmlns:p14="http://schemas.microsoft.com/office/powerpoint/2010/main" val="76987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DB41-AAEE-E646-9F37-4EE1C6EE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-231466"/>
            <a:ext cx="10515600" cy="1325563"/>
          </a:xfrm>
        </p:spPr>
        <p:txBody>
          <a:bodyPr/>
          <a:lstStyle/>
          <a:p>
            <a:r>
              <a:rPr lang="en-GB" dirty="0"/>
              <a:t>Contouring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F0E9D-6EAE-4F41-8B26-DF2ED5C0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337" cy="856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7BF494-F6D2-A346-8E73-FBBE553A012A}"/>
              </a:ext>
            </a:extLst>
          </p:cNvPr>
          <p:cNvSpPr txBox="1"/>
          <p:nvPr/>
        </p:nvSpPr>
        <p:spPr>
          <a:xfrm>
            <a:off x="498290" y="2644558"/>
            <a:ext cx="2286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GT in black on CT image</a:t>
            </a:r>
          </a:p>
          <a:p>
            <a:endParaRPr lang="en-GB" dirty="0"/>
          </a:p>
          <a:p>
            <a:r>
              <a:rPr lang="en-GB" dirty="0"/>
              <a:t>ATLAAS segmentation in turquoise on PET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A430C4-4E5E-8A4E-970F-DAA5911EDFDA}"/>
              </a:ext>
            </a:extLst>
          </p:cNvPr>
          <p:cNvGrpSpPr/>
          <p:nvPr/>
        </p:nvGrpSpPr>
        <p:grpSpPr>
          <a:xfrm>
            <a:off x="3173187" y="759620"/>
            <a:ext cx="6666393" cy="5922534"/>
            <a:chOff x="3173187" y="759620"/>
            <a:chExt cx="6666393" cy="592253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9E273B2-9833-6749-A9D2-F97B6D5BF3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5096"/>
            <a:stretch/>
          </p:blipFill>
          <p:spPr>
            <a:xfrm>
              <a:off x="6545580" y="3758954"/>
              <a:ext cx="3294000" cy="29232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8100EF-805A-3F42-BBD6-C6EE3B2CEC57}"/>
                </a:ext>
              </a:extLst>
            </p:cNvPr>
            <p:cNvGrpSpPr/>
            <p:nvPr/>
          </p:nvGrpSpPr>
          <p:grpSpPr>
            <a:xfrm>
              <a:off x="3173187" y="759620"/>
              <a:ext cx="6665404" cy="5922534"/>
              <a:chOff x="3173187" y="759620"/>
              <a:chExt cx="5887767" cy="507644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B4DF4E9-A72B-3E40-9C5D-A806DAF6D4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73187" y="759620"/>
                <a:ext cx="2907892" cy="2504798"/>
                <a:chOff x="2521409" y="795745"/>
                <a:chExt cx="2907892" cy="2504798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7A3FAD28-969D-104A-A733-8395173EEA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35308"/>
                <a:stretch/>
              </p:blipFill>
              <p:spPr>
                <a:xfrm>
                  <a:off x="2521409" y="795745"/>
                  <a:ext cx="2907892" cy="2504798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CB9BA59-612F-8648-BE70-003A32BADBCB}"/>
                    </a:ext>
                  </a:extLst>
                </p:cNvPr>
                <p:cNvSpPr txBox="1"/>
                <p:nvPr/>
              </p:nvSpPr>
              <p:spPr>
                <a:xfrm>
                  <a:off x="3397605" y="1863478"/>
                  <a:ext cx="11554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4 mm PET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9E4F1CD-F267-4F42-81A4-A1848CBC265C}"/>
                  </a:ext>
                </a:extLst>
              </p:cNvPr>
              <p:cNvGrpSpPr/>
              <p:nvPr/>
            </p:nvGrpSpPr>
            <p:grpSpPr>
              <a:xfrm>
                <a:off x="6152131" y="759620"/>
                <a:ext cx="2908823" cy="2505600"/>
                <a:chOff x="5500353" y="795745"/>
                <a:chExt cx="2908823" cy="2505600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7E89048-F8AE-9F4A-8E16-5A488AD294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35308"/>
                <a:stretch/>
              </p:blipFill>
              <p:spPr>
                <a:xfrm>
                  <a:off x="5500353" y="795745"/>
                  <a:ext cx="2908823" cy="2505600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731495E-6180-4548-AEED-F70D2C06D5B4}"/>
                    </a:ext>
                  </a:extLst>
                </p:cNvPr>
                <p:cNvSpPr txBox="1"/>
                <p:nvPr/>
              </p:nvSpPr>
              <p:spPr>
                <a:xfrm>
                  <a:off x="6364870" y="1863478"/>
                  <a:ext cx="1179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3 mm PET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DD2E7C8-391D-CB41-95EC-EC600DDBDABA}"/>
                  </a:ext>
                </a:extLst>
              </p:cNvPr>
              <p:cNvGrpSpPr/>
              <p:nvPr/>
            </p:nvGrpSpPr>
            <p:grpSpPr>
              <a:xfrm>
                <a:off x="3173187" y="3330468"/>
                <a:ext cx="2908823" cy="2505600"/>
                <a:chOff x="2521409" y="3366593"/>
                <a:chExt cx="2908823" cy="2505600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4F5969D8-CAFC-7D42-B229-FC4534FC1E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r="35308"/>
                <a:stretch/>
              </p:blipFill>
              <p:spPr>
                <a:xfrm>
                  <a:off x="2521409" y="3366593"/>
                  <a:ext cx="2908823" cy="2505600"/>
                </a:xfrm>
                <a:prstGeom prst="rect">
                  <a:avLst/>
                </a:prstGeom>
              </p:spPr>
            </p:pic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3F48567-5A80-1C4D-B858-68E5109A9550}"/>
                    </a:ext>
                  </a:extLst>
                </p:cNvPr>
                <p:cNvSpPr txBox="1"/>
                <p:nvPr/>
              </p:nvSpPr>
              <p:spPr>
                <a:xfrm>
                  <a:off x="3385459" y="4434726"/>
                  <a:ext cx="1179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2 mm PET</a:t>
                  </a: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E7A6E0-B7D8-B14D-A9B7-BD6FCE97B639}"/>
                  </a:ext>
                </a:extLst>
              </p:cNvPr>
              <p:cNvSpPr txBox="1"/>
              <p:nvPr/>
            </p:nvSpPr>
            <p:spPr>
              <a:xfrm>
                <a:off x="7016648" y="4398601"/>
                <a:ext cx="1179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 mm PET</a:t>
                </a:r>
              </a:p>
            </p:txBody>
          </p:sp>
        </p:grp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62397A-3BD0-2345-AC01-293365CBBB23}"/>
              </a:ext>
            </a:extLst>
          </p:cNvPr>
          <p:cNvCxnSpPr/>
          <p:nvPr/>
        </p:nvCxnSpPr>
        <p:spPr>
          <a:xfrm>
            <a:off x="4819161" y="3174023"/>
            <a:ext cx="0" cy="20919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4A2FC91-7130-1F43-B091-57E7D54947D0}"/>
              </a:ext>
            </a:extLst>
          </p:cNvPr>
          <p:cNvSpPr txBox="1"/>
          <p:nvPr/>
        </p:nvSpPr>
        <p:spPr>
          <a:xfrm>
            <a:off x="4899598" y="3198556"/>
            <a:ext cx="108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2.93 mm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C9B8357-0B08-4C43-8105-BEC7FA769D67}"/>
              </a:ext>
            </a:extLst>
          </p:cNvPr>
          <p:cNvCxnSpPr>
            <a:cxnSpLocks/>
          </p:cNvCxnSpPr>
          <p:nvPr/>
        </p:nvCxnSpPr>
        <p:spPr>
          <a:xfrm>
            <a:off x="8740070" y="3049188"/>
            <a:ext cx="119817" cy="3938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6EE0FA1-BE38-ED45-9D4B-54475E828A0D}"/>
              </a:ext>
            </a:extLst>
          </p:cNvPr>
          <p:cNvSpPr txBox="1"/>
          <p:nvPr/>
        </p:nvSpPr>
        <p:spPr>
          <a:xfrm>
            <a:off x="8820507" y="3073721"/>
            <a:ext cx="108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4.32 mm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9C8BC8D-C46B-0A43-8AAB-B82C9DC82F7C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5436912" y="6023540"/>
            <a:ext cx="80437" cy="20919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87F6959-45E4-1A4E-A9CC-28B609AA6841}"/>
              </a:ext>
            </a:extLst>
          </p:cNvPr>
          <p:cNvSpPr txBox="1"/>
          <p:nvPr/>
        </p:nvSpPr>
        <p:spPr>
          <a:xfrm>
            <a:off x="5517349" y="6048073"/>
            <a:ext cx="108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2.76 mm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2313535-2EAB-874C-9075-0507C865454D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8649486" y="6055698"/>
            <a:ext cx="80437" cy="20919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DA169FD-7228-6C47-949E-DF0A2436ECDA}"/>
              </a:ext>
            </a:extLst>
          </p:cNvPr>
          <p:cNvSpPr txBox="1"/>
          <p:nvPr/>
        </p:nvSpPr>
        <p:spPr>
          <a:xfrm>
            <a:off x="8729923" y="6080231"/>
            <a:ext cx="108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3.11 mm</a:t>
            </a:r>
          </a:p>
        </p:txBody>
      </p:sp>
    </p:spTree>
    <p:extLst>
      <p:ext uri="{BB962C8B-B14F-4D97-AF65-F5344CB8AC3E}">
        <p14:creationId xmlns:p14="http://schemas.microsoft.com/office/powerpoint/2010/main" val="211647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883</Words>
  <Application>Microsoft Macintosh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Avenir Heavy</vt:lpstr>
      <vt:lpstr>Calibri</vt:lpstr>
      <vt:lpstr>Calibri Light</vt:lpstr>
      <vt:lpstr>Helvetica Neue Medium</vt:lpstr>
      <vt:lpstr>Office-Design</vt:lpstr>
      <vt:lpstr>ATLAAS - Investigation into the incorporation of Morphological Data on Automated Segmentation</vt:lpstr>
      <vt:lpstr>EANM Disclosure Statement</vt:lpstr>
      <vt:lpstr>PowerPoint Presentation</vt:lpstr>
      <vt:lpstr>PowerPoint Presentation</vt:lpstr>
      <vt:lpstr>Why should we investigate Morphological features in training models?</vt:lpstr>
      <vt:lpstr>Interpolating PET imaging</vt:lpstr>
      <vt:lpstr>Materials &amp; Methods</vt:lpstr>
      <vt:lpstr>Materials &amp; Methods Cont.</vt:lpstr>
      <vt:lpstr>Contouring</vt:lpstr>
      <vt:lpstr>PowerPoint Presentation</vt:lpstr>
      <vt:lpstr>PowerPoint Presentation</vt:lpstr>
      <vt:lpstr>Conclusion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Craig Parkinson</cp:lastModifiedBy>
  <cp:revision>93</cp:revision>
  <dcterms:created xsi:type="dcterms:W3CDTF">2017-08-02T10:36:57Z</dcterms:created>
  <dcterms:modified xsi:type="dcterms:W3CDTF">2018-10-14T07:39:19Z</dcterms:modified>
</cp:coreProperties>
</file>