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0"/>
  </p:notesMasterIdLst>
  <p:handoutMasterIdLst>
    <p:handoutMasterId r:id="rId21"/>
  </p:handoutMasterIdLst>
  <p:sldIdLst>
    <p:sldId id="261" r:id="rId3"/>
    <p:sldId id="257" r:id="rId4"/>
    <p:sldId id="271" r:id="rId5"/>
    <p:sldId id="272" r:id="rId6"/>
    <p:sldId id="280" r:id="rId7"/>
    <p:sldId id="273" r:id="rId8"/>
    <p:sldId id="281" r:id="rId9"/>
    <p:sldId id="283" r:id="rId10"/>
    <p:sldId id="282" r:id="rId11"/>
    <p:sldId id="284" r:id="rId12"/>
    <p:sldId id="285" r:id="rId13"/>
    <p:sldId id="274" r:id="rId14"/>
    <p:sldId id="276" r:id="rId15"/>
    <p:sldId id="277" r:id="rId16"/>
    <p:sldId id="275" r:id="rId17"/>
    <p:sldId id="278" r:id="rId18"/>
    <p:sldId id="279" r:id="rId19"/>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86" autoAdjust="0"/>
    <p:restoredTop sz="63961" autoAdjust="0"/>
  </p:normalViewPr>
  <p:slideViewPr>
    <p:cSldViewPr snapToGrid="0">
      <p:cViewPr varScale="1">
        <p:scale>
          <a:sx n="69" d="100"/>
          <a:sy n="69" d="100"/>
        </p:scale>
        <p:origin x="72" y="78"/>
      </p:cViewPr>
      <p:guideLst>
        <p:guide pos="3840"/>
        <p:guide orient="horz" pos="2160"/>
      </p:guideLst>
    </p:cSldViewPr>
  </p:slideViewPr>
  <p:outlineViewPr>
    <p:cViewPr>
      <p:scale>
        <a:sx n="33" d="100"/>
        <a:sy n="33" d="100"/>
      </p:scale>
      <p:origin x="0" y="0"/>
    </p:cViewPr>
  </p:outlineViewPr>
  <p:notesTextViewPr>
    <p:cViewPr>
      <p:scale>
        <a:sx n="1" d="1"/>
        <a:sy n="1" d="1"/>
      </p:scale>
      <p:origin x="0" y="-198"/>
    </p:cViewPr>
  </p:notesTextViewPr>
  <p:sorterViewPr>
    <p:cViewPr>
      <p:scale>
        <a:sx n="100" d="100"/>
        <a:sy n="100" d="100"/>
      </p:scale>
      <p:origin x="0" y="0"/>
    </p:cViewPr>
  </p:sorterViewPr>
  <p:notesViewPr>
    <p:cSldViewPr snapToGrid="0">
      <p:cViewPr varScale="1">
        <p:scale>
          <a:sx n="77" d="100"/>
          <a:sy n="77" d="100"/>
        </p:scale>
        <p:origin x="-2512" y="14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59041DB8-B66F-4DC8-A96E-33677E0F90FF}" type="datetimeFigureOut">
              <a:rPr lang="en-US" smtClean="0"/>
              <a:pPr/>
              <a:t>11/27/2017</a:t>
            </a:fld>
            <a:endParaRPr lang="en-US"/>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1604A0D4-B89B-4ADD-AF9E-38636B40EE4E}" type="slidenum">
              <a:rPr lang="en-US" smtClean="0"/>
              <a:pPr/>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EB49C4A-65AC-492D-9701-81B46C3AD0E4}" type="datetimeFigureOut">
              <a:rPr lang="en-US" smtClean="0"/>
              <a:pPr/>
              <a:t>11/27/2017</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332559"/>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2869989-EB00-4EE7-BCB5-25BDC5BB29F8}" type="slidenum">
              <a:rPr lang="en-US" smtClean="0"/>
              <a:pPr/>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939468"/>
            <a:ext cx="5438140" cy="3332559"/>
          </a:xfrm>
        </p:spPr>
        <p:txBody>
          <a:bodyPr/>
          <a:lstStyle/>
          <a:p>
            <a:r>
              <a:rPr lang="en-GB" dirty="0" smtClean="0"/>
              <a:t>INTRODUCTIONS: My name is Dr Simon Read and I’m a </a:t>
            </a:r>
            <a:r>
              <a:rPr lang="en-GB" dirty="0" smtClean="0"/>
              <a:t>researcher in </a:t>
            </a:r>
            <a:r>
              <a:rPr lang="en-GB" dirty="0" smtClean="0"/>
              <a:t>Cardiff University’s School of Healthcare Sciences. Over the past two years I’ve been carrying out research into dementia and glaucoma</a:t>
            </a:r>
            <a:r>
              <a:rPr lang="en-GB" baseline="0" dirty="0" smtClean="0"/>
              <a:t> and how the two conditions can contribute to an overall decline in health.</a:t>
            </a:r>
            <a:endParaRPr lang="en-GB" dirty="0" smtClean="0"/>
          </a:p>
          <a:p>
            <a:endParaRPr lang="en-GB" dirty="0" smtClean="0"/>
          </a:p>
          <a:p>
            <a:r>
              <a:rPr lang="en-GB" dirty="0" smtClean="0"/>
              <a:t>This decline, referred to in our study as the precipice of care, is defined as where more than one condition interact to make their management more difficult. </a:t>
            </a:r>
            <a:r>
              <a:rPr lang="en-GB" baseline="0" dirty="0" smtClean="0"/>
              <a:t>Before progressing into the details of the study, I will first talk through some of the specific issues associated with glaucoma and dementia and how they influenced the project.</a:t>
            </a:r>
            <a:endParaRPr lang="en-GB"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a:t>
            </a:fld>
            <a:endParaRPr lang="en-US"/>
          </a:p>
        </p:txBody>
      </p:sp>
    </p:spTree>
    <p:extLst>
      <p:ext uri="{BB962C8B-B14F-4D97-AF65-F5344CB8AC3E}">
        <p14:creationId xmlns:p14="http://schemas.microsoft.com/office/powerpoint/2010/main" val="4054095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MODIFICATION:</a:t>
            </a:r>
            <a:r>
              <a:rPr lang="en-US" baseline="0" dirty="0" smtClean="0"/>
              <a:t> Pound’s category of </a:t>
            </a:r>
            <a:r>
              <a:rPr lang="en-US" baseline="0" dirty="0" smtClean="0"/>
              <a:t>modification </a:t>
            </a:r>
            <a:r>
              <a:rPr lang="en-US" baseline="0" dirty="0" smtClean="0"/>
              <a:t>suggested a level of active engagement from patients, with medicine being taken but not necessarily as prescribed. </a:t>
            </a:r>
            <a:r>
              <a:rPr lang="en-GB" sz="1200" kern="1200" dirty="0" smtClean="0">
                <a:solidFill>
                  <a:schemeClr val="tx1"/>
                </a:solidFill>
                <a:latin typeface="+mn-lt"/>
                <a:ea typeface="+mn-ea"/>
                <a:cs typeface="+mn-cs"/>
              </a:rPr>
              <a:t>The motivations for patients to modify their regimen may be suspicion towards it, side effects or minimising the impact it has on their lives.</a:t>
            </a:r>
            <a:r>
              <a:rPr lang="en-GB" sz="1200" kern="1200" baseline="0" dirty="0" smtClean="0">
                <a:solidFill>
                  <a:schemeClr val="tx1"/>
                </a:solidFill>
                <a:latin typeface="+mn-lt"/>
                <a:ea typeface="+mn-ea"/>
                <a:cs typeface="+mn-cs"/>
              </a:rPr>
              <a:t> In the context of dementia, some healthcare professionals expressed their openness towards </a:t>
            </a:r>
            <a:r>
              <a:rPr lang="en-GB" sz="1200" kern="1200" baseline="0" dirty="0" smtClean="0">
                <a:solidFill>
                  <a:schemeClr val="tx1"/>
                </a:solidFill>
                <a:latin typeface="+mn-lt"/>
                <a:ea typeface="+mn-ea"/>
                <a:cs typeface="+mn-cs"/>
              </a:rPr>
              <a:t>changing medication </a:t>
            </a:r>
            <a:r>
              <a:rPr lang="en-GB" sz="1200" kern="1200" baseline="0" dirty="0" smtClean="0">
                <a:solidFill>
                  <a:schemeClr val="tx1"/>
                </a:solidFill>
                <a:latin typeface="+mn-lt"/>
                <a:ea typeface="+mn-ea"/>
                <a:cs typeface="+mn-cs"/>
              </a:rPr>
              <a:t>as a management strategy to aid patients who may have other functioning routines embedded in their daily lives </a:t>
            </a:r>
            <a:r>
              <a:rPr lang="en-GB" sz="1200" b="1" kern="1200" baseline="0" dirty="0" smtClean="0">
                <a:solidFill>
                  <a:schemeClr val="tx1"/>
                </a:solidFill>
                <a:latin typeface="+mn-lt"/>
                <a:ea typeface="+mn-ea"/>
                <a:cs typeface="+mn-cs"/>
              </a:rPr>
              <a:t>(READ QUOTE 1)</a:t>
            </a:r>
            <a:r>
              <a:rPr lang="en-GB" sz="1200" b="0" kern="1200" baseline="0" dirty="0" smtClean="0">
                <a:solidFill>
                  <a:schemeClr val="tx1"/>
                </a:solidFill>
                <a:latin typeface="+mn-lt"/>
                <a:ea typeface="+mn-ea"/>
                <a:cs typeface="+mn-cs"/>
              </a:rPr>
              <a:t>. This approach was also noted in cases where dementia was not present, as shown in the second quote from a male participant experiencing glaucoma alongside a mild heart condition. </a:t>
            </a:r>
            <a:r>
              <a:rPr lang="en-GB" sz="1200" b="1" kern="1200" baseline="0" dirty="0" smtClean="0">
                <a:solidFill>
                  <a:schemeClr val="tx1"/>
                </a:solidFill>
                <a:latin typeface="+mn-lt"/>
                <a:ea typeface="+mn-ea"/>
                <a:cs typeface="+mn-cs"/>
              </a:rPr>
              <a:t>(READ QUOTE 2)</a:t>
            </a:r>
          </a:p>
          <a:p>
            <a:endParaRPr lang="en-GB"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latin typeface="+mn-lt"/>
                <a:ea typeface="+mn-ea"/>
                <a:cs typeface="+mn-cs"/>
              </a:rPr>
              <a:t>Interestingly, within the sample there was one case where a healthcare professional changed a male dementia patient’s routine for their eye drops resulting in patchier adherence. This participant’s wife stated: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latin typeface="+mn-lt"/>
                <a:ea typeface="+mn-ea"/>
                <a:cs typeface="+mn-cs"/>
              </a:rPr>
              <a:t>When he was putting them in at night time, he was used to it. But now because of the change in the time, he’s more forgetful. </a:t>
            </a:r>
            <a:r>
              <a:rPr lang="en-GB" sz="1200" b="1" i="1" kern="1200" dirty="0" smtClean="0">
                <a:solidFill>
                  <a:schemeClr val="tx1"/>
                </a:solidFill>
                <a:latin typeface="+mn-lt"/>
                <a:ea typeface="+mn-ea"/>
                <a:cs typeface="+mn-cs"/>
              </a:rPr>
              <a:t>WC12, Carer</a:t>
            </a:r>
            <a:endParaRPr lang="en-GB" sz="1200" i="1" kern="1200" dirty="0" smtClean="0">
              <a:solidFill>
                <a:schemeClr val="tx1"/>
              </a:solidFill>
              <a:latin typeface="+mn-lt"/>
              <a:ea typeface="+mn-ea"/>
              <a:cs typeface="+mn-cs"/>
            </a:endParaRPr>
          </a:p>
          <a:p>
            <a:endParaRPr lang="en-US" b="0" dirty="0" smtClean="0"/>
          </a:p>
          <a:p>
            <a:r>
              <a:rPr lang="en-US" b="0" dirty="0" smtClean="0"/>
              <a:t>Though</a:t>
            </a:r>
            <a:r>
              <a:rPr lang="en-US" b="0" baseline="0" dirty="0" smtClean="0"/>
              <a:t> this shift in prescription was no doubt intended to </a:t>
            </a:r>
            <a:r>
              <a:rPr lang="en-US" b="0" baseline="0" dirty="0" err="1" smtClean="0"/>
              <a:t>maximise</a:t>
            </a:r>
            <a:r>
              <a:rPr lang="en-US" b="0" baseline="0" dirty="0" smtClean="0"/>
              <a:t> the effectiveness of the drop, it had resulted in greater forgetfulness and an additional burden on the </a:t>
            </a:r>
            <a:r>
              <a:rPr lang="en-US" b="0" baseline="0" dirty="0" err="1" smtClean="0"/>
              <a:t>carer</a:t>
            </a:r>
            <a:r>
              <a:rPr lang="en-US" b="0" baseline="0" dirty="0" smtClean="0"/>
              <a:t> to monitor their husband’s intake.</a:t>
            </a:r>
            <a:endParaRPr lang="en-US" b="0"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10</a:t>
            </a:fld>
            <a:endParaRPr lang="en-US"/>
          </a:p>
        </p:txBody>
      </p:sp>
    </p:spTree>
    <p:extLst>
      <p:ext uri="{BB962C8B-B14F-4D97-AF65-F5344CB8AC3E}">
        <p14:creationId xmlns:p14="http://schemas.microsoft.com/office/powerpoint/2010/main" val="2807278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TRANSITIONS: </a:t>
            </a:r>
            <a:r>
              <a:rPr lang="en-GB" sz="1200" kern="1200" dirty="0" smtClean="0">
                <a:solidFill>
                  <a:schemeClr val="tx1"/>
                </a:solidFill>
                <a:latin typeface="+mn-lt"/>
                <a:ea typeface="+mn-ea"/>
                <a:cs typeface="+mn-cs"/>
              </a:rPr>
              <a:t>While Pound et </a:t>
            </a:r>
            <a:r>
              <a:rPr lang="en-GB" sz="1200" kern="1200" dirty="0" err="1" smtClean="0">
                <a:solidFill>
                  <a:schemeClr val="tx1"/>
                </a:solidFill>
                <a:latin typeface="+mn-lt"/>
                <a:ea typeface="+mn-ea"/>
                <a:cs typeface="+mn-cs"/>
              </a:rPr>
              <a:t>al’s</a:t>
            </a:r>
            <a:r>
              <a:rPr lang="en-GB" sz="1200" kern="1200" dirty="0" smtClean="0">
                <a:solidFill>
                  <a:schemeClr val="tx1"/>
                </a:solidFill>
                <a:latin typeface="+mn-lt"/>
                <a:ea typeface="+mn-ea"/>
                <a:cs typeface="+mn-cs"/>
              </a:rPr>
              <a:t> categories of adherence and non-adherence offer a functioning snapshot of a patient’s </a:t>
            </a:r>
            <a:r>
              <a:rPr lang="en-GB" sz="1200" kern="1200" dirty="0" smtClean="0">
                <a:solidFill>
                  <a:schemeClr val="tx1"/>
                </a:solidFill>
                <a:latin typeface="+mn-lt"/>
                <a:ea typeface="+mn-ea"/>
                <a:cs typeface="+mn-cs"/>
              </a:rPr>
              <a:t>status in</a:t>
            </a:r>
            <a:r>
              <a:rPr lang="en-GB" sz="1200" kern="1200" baseline="0" dirty="0" smtClean="0">
                <a:solidFill>
                  <a:schemeClr val="tx1"/>
                </a:solidFill>
                <a:latin typeface="+mn-lt"/>
                <a:ea typeface="+mn-ea"/>
                <a:cs typeface="+mn-cs"/>
              </a:rPr>
              <a:t> relation to their medication</a:t>
            </a:r>
            <a:r>
              <a:rPr lang="en-GB"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the factors influencing transitions between them are less </a:t>
            </a:r>
            <a:r>
              <a:rPr lang="en-GB" sz="1200" kern="1200" dirty="0" smtClean="0">
                <a:solidFill>
                  <a:schemeClr val="tx1"/>
                </a:solidFill>
                <a:latin typeface="+mn-lt"/>
                <a:ea typeface="+mn-ea"/>
                <a:cs typeface="+mn-cs"/>
              </a:rPr>
              <a:t>clear</a:t>
            </a:r>
            <a:r>
              <a:rPr lang="en-GB" sz="1200" kern="1200" baseline="0" dirty="0" smtClean="0">
                <a:solidFill>
                  <a:schemeClr val="tx1"/>
                </a:solidFill>
                <a:latin typeface="+mn-lt"/>
                <a:ea typeface="+mn-ea"/>
                <a:cs typeface="+mn-cs"/>
              </a:rPr>
              <a:t> </a:t>
            </a:r>
            <a:r>
              <a:rPr lang="en-GB" sz="1200" kern="1200" baseline="0" dirty="0" smtClean="0">
                <a:solidFill>
                  <a:schemeClr val="tx1"/>
                </a:solidFill>
                <a:latin typeface="+mn-lt"/>
                <a:ea typeface="+mn-ea"/>
                <a:cs typeface="+mn-cs"/>
              </a:rPr>
              <a:t>in her model. </a:t>
            </a:r>
            <a:r>
              <a:rPr lang="en-GB" sz="1200" kern="1200" dirty="0" smtClean="0">
                <a:solidFill>
                  <a:schemeClr val="tx1"/>
                </a:solidFill>
                <a:latin typeface="+mn-lt"/>
                <a:ea typeface="+mn-ea"/>
                <a:cs typeface="+mn-cs"/>
              </a:rPr>
              <a:t>The following discussion </a:t>
            </a:r>
            <a:r>
              <a:rPr lang="en-GB" sz="1200" kern="1200" dirty="0" smtClean="0">
                <a:solidFill>
                  <a:schemeClr val="tx1"/>
                </a:solidFill>
                <a:latin typeface="+mn-lt"/>
                <a:ea typeface="+mn-ea"/>
                <a:cs typeface="+mn-cs"/>
              </a:rPr>
              <a:t>focuses </a:t>
            </a:r>
            <a:r>
              <a:rPr lang="en-GB" sz="1200" kern="1200" dirty="0" smtClean="0">
                <a:solidFill>
                  <a:schemeClr val="tx1"/>
                </a:solidFill>
                <a:latin typeface="+mn-lt"/>
                <a:ea typeface="+mn-ea"/>
                <a:cs typeface="+mn-cs"/>
              </a:rPr>
              <a:t>on how dementia affects such transitions, while also examining factors relevant to those with and without memory loss. The most common shift in adherence behaviour reported was from a state of active to passive acceptance or unintentional non-adherence. Carers who had witnessed a patient’s ability to self-manage medication decline described the progression as being from independence to partial and then complete dependence. That said, numerous carer participants described long spells of fastidious adherence that ran counter to the predicted pathway, with the patient sustaining self-management many years post-diagnosis. Variables such as type and severity of dementia naturally contribute to the decline experienced by patients, but the points outlined below were reported as having potential to slow progress towards a precipice of care.</a:t>
            </a:r>
          </a:p>
          <a:p>
            <a:r>
              <a:rPr lang="en-GB"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11</a:t>
            </a:fld>
            <a:endParaRPr lang="en-US"/>
          </a:p>
        </p:txBody>
      </p:sp>
    </p:spTree>
    <p:extLst>
      <p:ext uri="{BB962C8B-B14F-4D97-AF65-F5344CB8AC3E}">
        <p14:creationId xmlns:p14="http://schemas.microsoft.com/office/powerpoint/2010/main" val="79724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VALUE OF MEDICATION: As was mentioned throughout, a key factor in active acceptance of glaucoma drops and medication more broadly was an underlying belief in the value of it and the wider healthcare system. This was commonly associated with an understanding of the condition being medicated and its potential consequences. For some of the participants, as we quoted earlier on, this was driven by their attitudes towards their sight, believing it to be precious. For other participants, this appeared driven more by a deference to the healthcare system and the professional advice provided </a:t>
            </a:r>
            <a:r>
              <a:rPr lang="en-US" b="1" baseline="0" dirty="0" smtClean="0"/>
              <a:t>(READ QUOTE)</a:t>
            </a:r>
            <a:r>
              <a:rPr lang="en-US" b="0" baseline="0" dirty="0" smtClean="0"/>
              <a:t>. As we will discuss next, glaucoma’s </a:t>
            </a:r>
            <a:r>
              <a:rPr lang="en-US" b="0" baseline="0" dirty="0" smtClean="0"/>
              <a:t>lack of symptoms, </a:t>
            </a:r>
            <a:r>
              <a:rPr lang="en-US" b="0" baseline="0" dirty="0" smtClean="0"/>
              <a:t>however, left it at risk of being </a:t>
            </a:r>
            <a:r>
              <a:rPr lang="en-US" b="0" baseline="0" dirty="0" err="1" smtClean="0"/>
              <a:t>deprioritised</a:t>
            </a:r>
            <a:r>
              <a:rPr lang="en-US" b="0" baseline="0" dirty="0" smtClean="0"/>
              <a:t> in relation to other conditions, with some attitudes towards the condition founded on a lack of awareness of its potential for damage.</a:t>
            </a:r>
            <a:endParaRPr lang="en-US" b="1"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12</a:t>
            </a:fld>
            <a:endParaRPr lang="en-US"/>
          </a:p>
        </p:txBody>
      </p:sp>
    </p:spTree>
    <p:extLst>
      <p:ext uri="{BB962C8B-B14F-4D97-AF65-F5344CB8AC3E}">
        <p14:creationId xmlns:p14="http://schemas.microsoft.com/office/powerpoint/2010/main" val="3512949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RELATIVE IMPORTANCE OF CONDITIONS: </a:t>
            </a:r>
            <a:r>
              <a:rPr lang="en-GB" sz="1200" b="0" i="0" kern="1200" dirty="0" smtClean="0">
                <a:solidFill>
                  <a:schemeClr val="tx1"/>
                </a:solidFill>
                <a:effectLst/>
                <a:latin typeface="+mn-lt"/>
                <a:ea typeface="+mn-ea"/>
                <a:cs typeface="+mn-cs"/>
              </a:rPr>
              <a:t>Older people often experience multiple </a:t>
            </a:r>
            <a:r>
              <a:rPr lang="en-GB" sz="1200" b="0" i="0" kern="1200" dirty="0" smtClean="0">
                <a:solidFill>
                  <a:schemeClr val="tx1"/>
                </a:solidFill>
                <a:effectLst/>
                <a:latin typeface="+mn-lt"/>
                <a:ea typeface="+mn-ea"/>
                <a:cs typeface="+mn-cs"/>
              </a:rPr>
              <a:t>conditions </a:t>
            </a:r>
            <a:r>
              <a:rPr lang="en-GB" sz="1200" b="0" i="0" kern="1200" dirty="0" smtClean="0">
                <a:solidFill>
                  <a:schemeClr val="tx1"/>
                </a:solidFill>
                <a:effectLst/>
                <a:latin typeface="+mn-lt"/>
                <a:ea typeface="+mn-ea"/>
                <a:cs typeface="+mn-cs"/>
              </a:rPr>
              <a:t>simultaneously which can be problematic both for medication adherence and the care burden. Many participants had conditions other than glaucoma and dementia, with arthritis and cardiac issues being particularly common in this group. For some of these </a:t>
            </a:r>
            <a:r>
              <a:rPr lang="en-GB" sz="1200" b="0" i="0" kern="1200" dirty="0" smtClean="0">
                <a:solidFill>
                  <a:schemeClr val="tx1"/>
                </a:solidFill>
                <a:effectLst/>
                <a:latin typeface="+mn-lt"/>
                <a:ea typeface="+mn-ea"/>
                <a:cs typeface="+mn-cs"/>
              </a:rPr>
              <a:t>participants, </a:t>
            </a:r>
            <a:r>
              <a:rPr lang="en-GB" sz="1200" b="0" i="0" kern="1200" dirty="0" smtClean="0">
                <a:solidFill>
                  <a:schemeClr val="tx1"/>
                </a:solidFill>
                <a:effectLst/>
                <a:latin typeface="+mn-lt"/>
                <a:ea typeface="+mn-ea"/>
                <a:cs typeface="+mn-cs"/>
              </a:rPr>
              <a:t>adherence to glaucoma drops was deprioritised relative to </a:t>
            </a:r>
            <a:r>
              <a:rPr lang="en-GB" sz="1200" b="0" i="0" kern="1200" dirty="0" smtClean="0">
                <a:solidFill>
                  <a:schemeClr val="tx1"/>
                </a:solidFill>
                <a:effectLst/>
                <a:latin typeface="+mn-lt"/>
                <a:ea typeface="+mn-ea"/>
                <a:cs typeface="+mn-cs"/>
              </a:rPr>
              <a:t>those other conditions being experienced. </a:t>
            </a:r>
            <a:r>
              <a:rPr lang="en-GB" sz="1200" b="1" i="0" kern="1200" dirty="0" smtClean="0">
                <a:solidFill>
                  <a:schemeClr val="tx1"/>
                </a:solidFill>
                <a:effectLst/>
                <a:latin typeface="+mn-lt"/>
                <a:ea typeface="+mn-ea"/>
                <a:cs typeface="+mn-cs"/>
              </a:rPr>
              <a:t>READ</a:t>
            </a:r>
            <a:r>
              <a:rPr lang="en-GB" sz="1200" b="1" i="0" kern="1200" baseline="0" dirty="0" smtClean="0">
                <a:solidFill>
                  <a:schemeClr val="tx1"/>
                </a:solidFill>
                <a:effectLst/>
                <a:latin typeface="+mn-lt"/>
                <a:ea typeface="+mn-ea"/>
                <a:cs typeface="+mn-cs"/>
              </a:rPr>
              <a:t> QUOTE 1</a:t>
            </a:r>
            <a:r>
              <a:rPr lang="en-GB" sz="1200" b="0" i="0" kern="1200" baseline="0" dirty="0" smtClean="0">
                <a:solidFill>
                  <a:schemeClr val="tx1"/>
                </a:solidFill>
                <a:effectLst/>
                <a:latin typeface="+mn-lt"/>
                <a:ea typeface="+mn-ea"/>
                <a:cs typeface="+mn-cs"/>
              </a:rPr>
              <a:t>. This quote was from the elderly husband of a woman with both dementia and glaucoma, alongside arthritis as well. For the couple, the </a:t>
            </a:r>
            <a:r>
              <a:rPr lang="en-GB" sz="1200" b="0" i="0" kern="1200" baseline="0" dirty="0" err="1" smtClean="0">
                <a:solidFill>
                  <a:schemeClr val="tx1"/>
                </a:solidFill>
                <a:effectLst/>
                <a:latin typeface="+mn-lt"/>
                <a:ea typeface="+mn-ea"/>
                <a:cs typeface="+mn-cs"/>
              </a:rPr>
              <a:t>eyedrops</a:t>
            </a:r>
            <a:r>
              <a:rPr lang="en-GB" sz="1200" b="0" i="0" kern="1200" baseline="0" dirty="0" smtClean="0">
                <a:solidFill>
                  <a:schemeClr val="tx1"/>
                </a:solidFill>
                <a:effectLst/>
                <a:latin typeface="+mn-lt"/>
                <a:ea typeface="+mn-ea"/>
                <a:cs typeface="+mn-cs"/>
              </a:rPr>
              <a:t> were deemed less important than other forms of medication with adherence for the drops patchy. The daughter of this couple was also interviewed and reported ‘carrier bags’ full of unused eye drop medication.</a:t>
            </a:r>
            <a:endParaRPr lang="en-GB" sz="1200" b="1" i="0" kern="1200" dirty="0" smtClean="0">
              <a:solidFill>
                <a:schemeClr val="tx1"/>
              </a:solidFill>
              <a:effectLst/>
              <a:latin typeface="+mn-lt"/>
              <a:ea typeface="+mn-ea"/>
              <a:cs typeface="+mn-cs"/>
            </a:endParaRP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Numerous authors have indicated how adherence to medication can be guided by </a:t>
            </a:r>
            <a:r>
              <a:rPr lang="en-GB" sz="1200" b="0" i="0" kern="1200" dirty="0" smtClean="0">
                <a:solidFill>
                  <a:schemeClr val="tx1"/>
                </a:solidFill>
                <a:effectLst/>
                <a:latin typeface="+mn-lt"/>
                <a:ea typeface="+mn-ea"/>
                <a:cs typeface="+mn-cs"/>
              </a:rPr>
              <a:t>experiencing</a:t>
            </a:r>
            <a:r>
              <a:rPr lang="en-GB" sz="1200" b="0" i="0" kern="1200" baseline="0" dirty="0" smtClean="0">
                <a:solidFill>
                  <a:schemeClr val="tx1"/>
                </a:solidFill>
                <a:effectLst/>
                <a:latin typeface="+mn-lt"/>
                <a:ea typeface="+mn-ea"/>
                <a:cs typeface="+mn-cs"/>
              </a:rPr>
              <a:t> symptoms</a:t>
            </a:r>
            <a:r>
              <a:rPr lang="en-GB" sz="1200" b="0" i="0"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Glaucoma care does not fit neatly within this </a:t>
            </a:r>
            <a:r>
              <a:rPr lang="en-GB" sz="1200" b="0" i="0" kern="1200" dirty="0" smtClean="0">
                <a:solidFill>
                  <a:schemeClr val="tx1"/>
                </a:solidFill>
                <a:effectLst/>
                <a:latin typeface="+mn-lt"/>
                <a:ea typeface="+mn-ea"/>
                <a:cs typeface="+mn-cs"/>
              </a:rPr>
              <a:t>on </a:t>
            </a:r>
            <a:r>
              <a:rPr lang="en-GB" sz="1200" b="0" i="0" kern="1200" dirty="0" smtClean="0">
                <a:solidFill>
                  <a:schemeClr val="tx1"/>
                </a:solidFill>
                <a:effectLst/>
                <a:latin typeface="+mn-lt"/>
                <a:ea typeface="+mn-ea"/>
                <a:cs typeface="+mn-cs"/>
              </a:rPr>
              <a:t>the basis that is generally </a:t>
            </a:r>
            <a:r>
              <a:rPr lang="en-GB" sz="1200" b="0" i="0" kern="1200" dirty="0" smtClean="0">
                <a:solidFill>
                  <a:schemeClr val="tx1"/>
                </a:solidFill>
                <a:effectLst/>
                <a:latin typeface="+mn-lt"/>
                <a:ea typeface="+mn-ea"/>
                <a:cs typeface="+mn-cs"/>
              </a:rPr>
              <a:t>symptomless </a:t>
            </a:r>
            <a:r>
              <a:rPr lang="en-GB" sz="1200" b="0" i="0" kern="1200" dirty="0" smtClean="0">
                <a:solidFill>
                  <a:schemeClr val="tx1"/>
                </a:solidFill>
                <a:effectLst/>
                <a:latin typeface="+mn-lt"/>
                <a:ea typeface="+mn-ea"/>
                <a:cs typeface="+mn-cs"/>
              </a:rPr>
              <a:t>and characterised by gradual decline of the sight (Schwartz &amp; Quigley, 2008). This appeared to impact upon the importance attributed to </a:t>
            </a:r>
            <a:r>
              <a:rPr lang="en-GB" sz="1200" b="0" i="0" kern="1200" dirty="0" err="1" smtClean="0">
                <a:solidFill>
                  <a:schemeClr val="tx1"/>
                </a:solidFill>
                <a:effectLst/>
                <a:latin typeface="+mn-lt"/>
                <a:ea typeface="+mn-ea"/>
                <a:cs typeface="+mn-cs"/>
              </a:rPr>
              <a:t>eyedrops</a:t>
            </a:r>
            <a:r>
              <a:rPr lang="en-GB" sz="1200" b="0" i="0" kern="1200" dirty="0" smtClean="0">
                <a:solidFill>
                  <a:schemeClr val="tx1"/>
                </a:solidFill>
                <a:effectLst/>
                <a:latin typeface="+mn-lt"/>
                <a:ea typeface="+mn-ea"/>
                <a:cs typeface="+mn-cs"/>
              </a:rPr>
              <a:t> when considered against other medications, more so if the care burden was particularly heavy or dementia was present. Interestingly, this theme was also noted in interviews with non-dementia participants</a:t>
            </a:r>
            <a:r>
              <a:rPr lang="en-GB" sz="1200" b="0" i="0" kern="1200" baseline="0" dirty="0" smtClean="0">
                <a:solidFill>
                  <a:schemeClr val="tx1"/>
                </a:solidFill>
                <a:effectLst/>
                <a:latin typeface="+mn-lt"/>
                <a:ea typeface="+mn-ea"/>
                <a:cs typeface="+mn-cs"/>
              </a:rPr>
              <a:t> experiencing glaucoma. </a:t>
            </a:r>
            <a:r>
              <a:rPr lang="en-GB" sz="1200" b="1" i="0" kern="1200" baseline="0" dirty="0" smtClean="0">
                <a:solidFill>
                  <a:schemeClr val="tx1"/>
                </a:solidFill>
                <a:effectLst/>
                <a:latin typeface="+mn-lt"/>
                <a:ea typeface="+mn-ea"/>
                <a:cs typeface="+mn-cs"/>
              </a:rPr>
              <a:t>READ QUOTES 2 &amp; 3</a:t>
            </a:r>
            <a:r>
              <a:rPr lang="en-GB" sz="1200" b="0" i="0" kern="1200" baseline="0" dirty="0" smtClean="0">
                <a:solidFill>
                  <a:schemeClr val="tx1"/>
                </a:solidFill>
                <a:effectLst/>
                <a:latin typeface="+mn-lt"/>
                <a:ea typeface="+mn-ea"/>
                <a:cs typeface="+mn-cs"/>
              </a:rPr>
              <a:t>. These were from our cohort of those with glaucoma and another chronic condition other than dementia. The first quote refers to the importance attributed to the patient’s heart condition compared to glaucoma. The heart condition was seen as life-threatening whereas glaucoma was not and therefore less of a concern. Likewise, the second quote was from a lady with diverticulitis who was affected by that condition but not so by the glaucoma.</a:t>
            </a:r>
          </a:p>
          <a:p>
            <a:endParaRPr lang="en-GB" sz="1200" b="0" i="0" kern="1200" baseline="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Relating this</a:t>
            </a:r>
            <a:r>
              <a:rPr lang="en-GB" sz="1200" b="0" i="0" kern="1200" baseline="0" dirty="0" smtClean="0">
                <a:solidFill>
                  <a:schemeClr val="tx1"/>
                </a:solidFill>
                <a:effectLst/>
                <a:latin typeface="+mn-lt"/>
                <a:ea typeface="+mn-ea"/>
                <a:cs typeface="+mn-cs"/>
              </a:rPr>
              <a:t> back to the last slide, an </a:t>
            </a:r>
            <a:r>
              <a:rPr lang="en-GB" sz="1200" b="0" i="0" kern="1200" dirty="0" smtClean="0">
                <a:solidFill>
                  <a:schemeClr val="tx1"/>
                </a:solidFill>
                <a:effectLst/>
                <a:latin typeface="+mn-lt"/>
                <a:ea typeface="+mn-ea"/>
                <a:cs typeface="+mn-cs"/>
              </a:rPr>
              <a:t>understanding and awareness of glaucoma was associated with a belief in the value of medication to prevent its progression on the part of patients and carers.</a:t>
            </a:r>
            <a:endParaRPr lang="en-US" b="1"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13</a:t>
            </a:fld>
            <a:endParaRPr lang="en-US"/>
          </a:p>
        </p:txBody>
      </p:sp>
    </p:spTree>
    <p:extLst>
      <p:ext uri="{BB962C8B-B14F-4D97-AF65-F5344CB8AC3E}">
        <p14:creationId xmlns:p14="http://schemas.microsoft.com/office/powerpoint/2010/main" val="1657138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ROUTINES: Many of the patient participants, and indeed the </a:t>
            </a:r>
            <a:r>
              <a:rPr lang="en-US" baseline="0" dirty="0" err="1" smtClean="0"/>
              <a:t>carers</a:t>
            </a:r>
            <a:r>
              <a:rPr lang="en-US" baseline="0" dirty="0" smtClean="0"/>
              <a:t>, expressed a strong belief in the importance of an established routine for taking eye drops and other pills. The quote on this slide is a good example of this and is taken from a daughter who had been caring for her mother </a:t>
            </a:r>
            <a:r>
              <a:rPr lang="en-US" b="1" baseline="0" dirty="0" smtClean="0"/>
              <a:t>(READ QUOTE). </a:t>
            </a:r>
            <a:r>
              <a:rPr lang="en-US" baseline="0" dirty="0" smtClean="0"/>
              <a:t>This lady’s mother had a life-long history of fastidiousness and compliance with doctor’s orders. Even details such as holding her fingers in her eyes for 60 seconds, which is </a:t>
            </a:r>
            <a:r>
              <a:rPr lang="en-US" baseline="0" dirty="0" smtClean="0"/>
              <a:t>not universally provided, </a:t>
            </a:r>
            <a:r>
              <a:rPr lang="en-US" baseline="0" dirty="0" smtClean="0"/>
              <a:t>were followed precisely.</a:t>
            </a:r>
          </a:p>
          <a:p>
            <a:endParaRPr lang="en-GB" sz="1200" b="0" i="0" u="none" strike="noStrike" kern="1200" baseline="0" dirty="0" smtClean="0">
              <a:solidFill>
                <a:schemeClr val="tx1"/>
              </a:solidFill>
              <a:latin typeface="+mn-lt"/>
              <a:ea typeface="+mn-ea"/>
              <a:cs typeface="+mn-cs"/>
            </a:endParaRPr>
          </a:p>
          <a:p>
            <a:r>
              <a:rPr lang="en-US" baseline="0" dirty="0" smtClean="0"/>
              <a:t>Following the diagnosis of dementia, the patient was still able to maintain these routines for several years independently, with her daughter only acting as a monitor rather than directly assisting with the memory. Eventually, based on further medical deteriorations and a stroke, the daughter did eventually need to intervene showing the progression towards the precipice of care and the role of the </a:t>
            </a:r>
            <a:r>
              <a:rPr lang="en-US" baseline="0" dirty="0" err="1" smtClean="0"/>
              <a:t>carer</a:t>
            </a:r>
            <a:r>
              <a:rPr lang="en-US" baseline="0" dirty="0" smtClean="0"/>
              <a:t> in identifying </a:t>
            </a:r>
            <a:r>
              <a:rPr lang="en-US" baseline="0" dirty="0" smtClean="0"/>
              <a:t>and helping with this. </a:t>
            </a:r>
            <a:r>
              <a:rPr lang="en-US" baseline="0" dirty="0" smtClean="0"/>
              <a:t>However, prior to her daughter being involved, the length of time for the patient to be independent was extended significantly based on the mother’s previous determination to follow the doctor’s instructions. </a:t>
            </a:r>
          </a:p>
          <a:p>
            <a:endParaRPr lang="en-US" baseline="0" dirty="0" smtClean="0"/>
          </a:p>
          <a:p>
            <a:r>
              <a:rPr lang="en-US" baseline="0" dirty="0" smtClean="0"/>
              <a:t>This was encountered in several cases, often with memory aids such as blister packs for pills assisting with the phase of independent, active self-medication. Another man we spoke to was living alone but still showed great capability in taking his pills based on the pharmacy-provided medication boxes marked with the days of the week. </a:t>
            </a:r>
          </a:p>
          <a:p>
            <a:endParaRPr lang="en-US" baseline="0" dirty="0" smtClean="0"/>
          </a:p>
          <a:p>
            <a:r>
              <a:rPr lang="en-US" baseline="0" dirty="0" smtClean="0"/>
              <a:t>We noted many of our participants had moved to the use of blister packs to assist with remembering their medication and orienting themselves in the week. Eye drops, however, do not fit into this system, meaning that the importance of a pre-established routine was all the more pivotal. Often this involved integrating the drops into other parts of morning and night rituals, such as brushing one’s teeth, taking other medications or using drops before having breakfast. Another daughter of an elderly woman with dementia living in assisted accommodation stated that while her mother was forgetful about a range of other topics, she was able to remember her eye drops based on her longstanding maintenance of a calendar and embedding the eye drops into her own routines… </a:t>
            </a:r>
          </a:p>
          <a:p>
            <a:endParaRPr lang="en-US" baseline="0" dirty="0" smtClean="0"/>
          </a:p>
          <a:p>
            <a:r>
              <a:rPr lang="en-US" baseline="0" dirty="0" smtClean="0"/>
              <a:t>“I think it’s because in herself, she’s always, always had a routine, always kept a calendar”</a:t>
            </a:r>
          </a:p>
          <a:p>
            <a:endParaRPr lang="en-US" baseline="0" dirty="0" smtClean="0"/>
          </a:p>
          <a:p>
            <a:r>
              <a:rPr lang="en-US" baseline="0" dirty="0" smtClean="0"/>
              <a:t>There did seem to be greater capability to remember eye drops if the glaucoma had been diagnosed before the dementia, rather than the other way around. That said, our round of 2</a:t>
            </a:r>
            <a:r>
              <a:rPr lang="en-US" baseline="30000" dirty="0" smtClean="0"/>
              <a:t>nd</a:t>
            </a:r>
            <a:r>
              <a:rPr lang="en-US" baseline="0" dirty="0" smtClean="0"/>
              <a:t> interviews showed that some of these patients had deteriorated to one extent or another, sometimes requiring the management of the drops to be delegated to </a:t>
            </a:r>
            <a:r>
              <a:rPr lang="en-US" baseline="0" dirty="0" err="1" smtClean="0"/>
              <a:t>carers</a:t>
            </a:r>
            <a:r>
              <a:rPr lang="en-US" baseline="0" dirty="0" smtClean="0"/>
              <a:t> or greater monitoring of medication more broadly..</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14</a:t>
            </a:fld>
            <a:endParaRPr lang="en-US"/>
          </a:p>
        </p:txBody>
      </p:sp>
    </p:spTree>
    <p:extLst>
      <p:ext uri="{BB962C8B-B14F-4D97-AF65-F5344CB8AC3E}">
        <p14:creationId xmlns:p14="http://schemas.microsoft.com/office/powerpoint/2010/main" val="1710577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CARER: The role of the </a:t>
            </a:r>
            <a:r>
              <a:rPr lang="en-US" baseline="0" dirty="0" err="1" smtClean="0"/>
              <a:t>carer</a:t>
            </a:r>
            <a:r>
              <a:rPr lang="en-US" baseline="0" dirty="0" smtClean="0"/>
              <a:t> was pivotal in many ways. One of these was helping healthcare professionals identify those patients experiencing dementia or memory issues, sometimes discussing this with those in the glaucoma clinic and seeking advice. But the most direct influence the </a:t>
            </a:r>
            <a:r>
              <a:rPr lang="en-US" baseline="0" dirty="0" err="1" smtClean="0"/>
              <a:t>carer</a:t>
            </a:r>
            <a:r>
              <a:rPr lang="en-US" baseline="0" dirty="0" smtClean="0"/>
              <a:t> had on patients taking their medication is in assisting them with that process. Generally, we found one of the most obvious ways of this working was for the </a:t>
            </a:r>
            <a:r>
              <a:rPr lang="en-US" baseline="0" dirty="0" err="1" smtClean="0"/>
              <a:t>carer</a:t>
            </a:r>
            <a:r>
              <a:rPr lang="en-US" baseline="0" dirty="0" smtClean="0"/>
              <a:t> to act as a substitute for the patient’s memory, with them retaining responsibility for instilling their eye drops, or for the </a:t>
            </a:r>
            <a:r>
              <a:rPr lang="en-US" baseline="0" dirty="0" err="1" smtClean="0"/>
              <a:t>carer</a:t>
            </a:r>
            <a:r>
              <a:rPr lang="en-US" baseline="0" dirty="0" smtClean="0"/>
              <a:t> to take over the duties altogether or delegate them to another </a:t>
            </a:r>
            <a:r>
              <a:rPr lang="en-US" baseline="0" dirty="0" err="1" smtClean="0"/>
              <a:t>carer</a:t>
            </a:r>
            <a:r>
              <a:rPr lang="en-US" baseline="0" dirty="0" smtClean="0"/>
              <a:t> e.g. district nurse.</a:t>
            </a:r>
          </a:p>
          <a:p>
            <a:endParaRPr lang="en-US" baseline="0" dirty="0" smtClean="0"/>
          </a:p>
          <a:p>
            <a:r>
              <a:rPr lang="en-US" baseline="0" dirty="0" smtClean="0"/>
              <a:t>The quote here was from the wife of a patient. </a:t>
            </a:r>
            <a:r>
              <a:rPr lang="en-US" b="1" baseline="0" dirty="0" smtClean="0"/>
              <a:t>(READ QUOTE)</a:t>
            </a:r>
            <a:r>
              <a:rPr lang="en-US" baseline="0" dirty="0" smtClean="0"/>
              <a:t>. </a:t>
            </a:r>
          </a:p>
          <a:p>
            <a:endParaRPr lang="en-US" baseline="0" dirty="0" smtClean="0"/>
          </a:p>
          <a:p>
            <a:r>
              <a:rPr lang="en-US" baseline="0" dirty="0" smtClean="0"/>
              <a:t>The wife was particularly keen on maintaining her husband’s independence for as long as possible, as this was true to their very socially active life prior to dementia. This is why the wife encouraged her husband to take the eye drops himself, rather than just instilling them on his behalf. One of the common concerns with this was related to the person with dementia becoming overly dependent on the </a:t>
            </a:r>
            <a:r>
              <a:rPr lang="en-US" baseline="0" dirty="0" err="1" smtClean="0"/>
              <a:t>carer</a:t>
            </a:r>
            <a:r>
              <a:rPr lang="en-US" baseline="0" dirty="0" smtClean="0"/>
              <a:t>. </a:t>
            </a:r>
            <a:r>
              <a:rPr lang="en-US" baseline="0" dirty="0" smtClean="0"/>
              <a:t>It’s clear from the wife’s description here that should she not be reminding him, there’s a strong likelihood the drops would not be going in the eye, again demonstrating the importance of this role. This theme was repeated by many of our </a:t>
            </a:r>
            <a:r>
              <a:rPr lang="en-US" baseline="0" dirty="0" err="1" smtClean="0"/>
              <a:t>carer</a:t>
            </a:r>
            <a:r>
              <a:rPr lang="en-US" baseline="0" dirty="0" smtClean="0"/>
              <a:t> participants. Some chose to take over the duties of instilling the drops at this stage while others were keen for their family members to continue self-medicating, with this sometimes dependent on the severity of dementia and the pre-existing relationship between </a:t>
            </a:r>
            <a:r>
              <a:rPr lang="en-US" baseline="0" dirty="0" err="1" smtClean="0"/>
              <a:t>carer</a:t>
            </a:r>
            <a:r>
              <a:rPr lang="en-US" baseline="0" dirty="0" smtClean="0"/>
              <a:t> and patient.  </a:t>
            </a:r>
          </a:p>
          <a:p>
            <a:endParaRPr lang="en-US" baseline="0" dirty="0" smtClean="0"/>
          </a:p>
          <a:p>
            <a:r>
              <a:rPr lang="en-US" baseline="0" dirty="0" smtClean="0"/>
              <a:t>Often this decision also related to the presence of other conditions limiting a person’s capability of taking the drops. Given that the majority of patients with the conditions of glaucoma and dementia were older people, it was also fairly common to find patients suffering from a wider range of conditions as well. One such condition was arthritis which often made it difficult for patients to </a:t>
            </a:r>
            <a:r>
              <a:rPr lang="en-US" baseline="0" dirty="0" err="1" smtClean="0"/>
              <a:t>instil</a:t>
            </a:r>
            <a:r>
              <a:rPr lang="en-US" baseline="0" dirty="0" smtClean="0"/>
              <a:t> their own eye drops. Other issues included shaking hands and associated difficulties in squeezing eye drops from the bottles. Here, the </a:t>
            </a:r>
            <a:r>
              <a:rPr lang="en-US" baseline="0" dirty="0" err="1" smtClean="0"/>
              <a:t>carer</a:t>
            </a:r>
            <a:r>
              <a:rPr lang="en-US" baseline="0" dirty="0" smtClean="0"/>
              <a:t> would often be required to take over the duty of instilling medication.</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15</a:t>
            </a:fld>
            <a:endParaRPr lang="en-US"/>
          </a:p>
        </p:txBody>
      </p:sp>
    </p:spTree>
    <p:extLst>
      <p:ext uri="{BB962C8B-B14F-4D97-AF65-F5344CB8AC3E}">
        <p14:creationId xmlns:p14="http://schemas.microsoft.com/office/powerpoint/2010/main" val="315846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CONCLUSIONS: Aggregating the interviews from healthcare professionals, patients and </a:t>
            </a:r>
            <a:r>
              <a:rPr lang="en-US" baseline="0" dirty="0" err="1" smtClean="0"/>
              <a:t>carers</a:t>
            </a:r>
            <a:r>
              <a:rPr lang="en-US" baseline="0" dirty="0" smtClean="0"/>
              <a:t> saw a general consensus that dementia did eventually reduce a person’s capability to manage their own drops and their broader medication. Some memory aids, such as blister packs, helped patients to orient themselves to take their pills but eye drops do not fit easily into this packaging. One suggestion to carry forward would be to have small stickers to apply to blister packs indicating that the eye drops should also be taken around the same time as other medications; or single-use drops that could be included within the packaging. Many dementia support </a:t>
            </a:r>
            <a:r>
              <a:rPr lang="en-US" baseline="0" dirty="0" err="1" smtClean="0"/>
              <a:t>organisations</a:t>
            </a:r>
            <a:r>
              <a:rPr lang="en-US" baseline="0" dirty="0" smtClean="0"/>
              <a:t> also try to embed routines for those with dementia and this was reflected on positively by many of the participants. </a:t>
            </a:r>
          </a:p>
          <a:p>
            <a:endParaRPr lang="en-US" baseline="0" dirty="0" smtClean="0"/>
          </a:p>
          <a:p>
            <a:r>
              <a:rPr lang="en-US" baseline="0" dirty="0" smtClean="0"/>
              <a:t>Another of the findings that seemed to delay progress into the precipice of care was a pre-existing fastidiousness towards medication and doctor’s advice. Sometimes this belief in the value of medication was also developed through communication with healthcare staff. If the patient had a greater understanding of how the eye drops work, as well as a knowledge of how glaucoma progresses, this was felt to guide their attitudes and adherence.</a:t>
            </a:r>
          </a:p>
          <a:p>
            <a:endParaRPr lang="en-US" baseline="0" dirty="0" smtClean="0"/>
          </a:p>
          <a:p>
            <a:r>
              <a:rPr lang="en-US" baseline="0" dirty="0" smtClean="0"/>
              <a:t>Another point which should be reiterated is the role of the </a:t>
            </a:r>
            <a:r>
              <a:rPr lang="en-US" baseline="0" dirty="0" err="1" smtClean="0"/>
              <a:t>carer</a:t>
            </a:r>
            <a:r>
              <a:rPr lang="en-US" baseline="0" dirty="0" smtClean="0"/>
              <a:t> in preventing ongoing deterioration. The value of the </a:t>
            </a:r>
            <a:r>
              <a:rPr lang="en-US" baseline="0" dirty="0" err="1" smtClean="0"/>
              <a:t>carer</a:t>
            </a:r>
            <a:r>
              <a:rPr lang="en-US" baseline="0" dirty="0" smtClean="0"/>
              <a:t> was all the more obvious in a number of interviews where we found what we would consider a patient, i.e. someone with dementia, was caring for their spouse based on other health issues. In one instance, the wife of a man with dementia had diabetes and a variety of other issues that her husband was still assisting with. In these cases, it is essential that those affected are directed towards some form of support, be that from the memory team, Alzheimer’s Society, the GP or elsewhere.</a:t>
            </a:r>
          </a:p>
          <a:p>
            <a:endParaRPr lang="en-US" baseline="0" dirty="0" smtClean="0"/>
          </a:p>
          <a:p>
            <a:r>
              <a:rPr lang="en-US" baseline="0" dirty="0" smtClean="0"/>
              <a:t>With regard to the eye clinic where most of the research was carried out and the participants were recruited, it was felt that better recording of dementia diagnoses would help healthcare staff to tailor their communication. As it stands, while such diagnoses were often recorded in the notes, the busyness of the clinic meant that it was impossible to scan through every attendee’s records to identify if they have dementia. We are looking at the potential to try and embed a more visible record of dementia status into the eye clinic’s database, which would be beneficial in guiding the advice that healthcare staff provide their patients. Another recommendation within the eye clinic stemming from this would be to enhance the use of the Eye Clinic Liaison Officer who is a conduit for support </a:t>
            </a:r>
            <a:r>
              <a:rPr lang="en-US" baseline="0" dirty="0" err="1" smtClean="0"/>
              <a:t>organisations</a:t>
            </a:r>
            <a:r>
              <a:rPr lang="en-US" baseline="0" dirty="0" smtClean="0"/>
              <a:t>. As it stands they are generally used only for those patients who are registered blind but we feel that, should a patient have dementia and glaucoma, they could potentially benefit from more pro-active support to prevent further damage to the eye.</a:t>
            </a:r>
          </a:p>
        </p:txBody>
      </p:sp>
      <p:sp>
        <p:nvSpPr>
          <p:cNvPr id="4" name="Slide Number Placeholder 3"/>
          <p:cNvSpPr>
            <a:spLocks noGrp="1"/>
          </p:cNvSpPr>
          <p:nvPr>
            <p:ph type="sldNum" sz="quarter" idx="10"/>
          </p:nvPr>
        </p:nvSpPr>
        <p:spPr/>
        <p:txBody>
          <a:bodyPr/>
          <a:lstStyle/>
          <a:p>
            <a:fld id="{82869989-EB00-4EE7-BCB5-25BDC5BB29F8}" type="slidenum">
              <a:rPr lang="en-US" smtClean="0"/>
              <a:pPr/>
              <a:t>16</a:t>
            </a:fld>
            <a:endParaRPr lang="en-US"/>
          </a:p>
        </p:txBody>
      </p:sp>
    </p:spTree>
    <p:extLst>
      <p:ext uri="{BB962C8B-B14F-4D97-AF65-F5344CB8AC3E}">
        <p14:creationId xmlns:p14="http://schemas.microsoft.com/office/powerpoint/2010/main" val="3491507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17</a:t>
            </a:fld>
            <a:endParaRPr lang="en-US"/>
          </a:p>
        </p:txBody>
      </p:sp>
    </p:spTree>
    <p:extLst>
      <p:ext uri="{BB962C8B-B14F-4D97-AF65-F5344CB8AC3E}">
        <p14:creationId xmlns:p14="http://schemas.microsoft.com/office/powerpoint/2010/main" val="180919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GLAUCOMA: Glaucoma is one of the most common group of conditions affecting a person’s sight across the world</a:t>
            </a:r>
            <a:r>
              <a:rPr lang="en-US" baseline="0" dirty="0" smtClean="0"/>
              <a:t>. The condition is more likely to affect people as they get older with around 2 percent of people aged over 40 estimated to have glaucoma in the UK, as compared to 10 percent of those aged over 75. In real terms, this accounts for 600,000 people living in the UK with glaucoma, although it is </a:t>
            </a:r>
            <a:r>
              <a:rPr lang="en-US" baseline="0" dirty="0" smtClean="0"/>
              <a:t>often thought that </a:t>
            </a:r>
            <a:r>
              <a:rPr lang="en-US" baseline="0" dirty="0" smtClean="0"/>
              <a:t>a further 300,000 cases may be undiagnosed.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Medically, glaucoma is caused by a build-up of pressure within the eye causing damage to the optic </a:t>
            </a:r>
            <a:r>
              <a:rPr lang="en-US" baseline="0" dirty="0" smtClean="0"/>
              <a:t>nerve that transfers what we see to our brains. </a:t>
            </a:r>
            <a:r>
              <a:rPr lang="en-US" baseline="0" dirty="0" smtClean="0"/>
              <a:t>One of the common issues regarding glaucoma is that it can appear symptomless. Often this means it can go unnoticed while damage to the optic nerve is taking place.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treatment generally involves the use of eye drops which need to be taken on a daily basis so as to reduce the </a:t>
            </a:r>
            <a:r>
              <a:rPr lang="en-US" baseline="0" dirty="0" smtClean="0"/>
              <a:t>pressure</a:t>
            </a:r>
            <a:r>
              <a:rPr lang="en-US" baseline="0" dirty="0" smtClean="0"/>
              <a:t>. This medication is important in managing the condition as with glaucoma the damage that is done to the optic nerve is irreversible, often leading to reduced vision or complete blindness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DEMENTIA AND GLAUCOMA: There are similarities between dementia and glaucoma with </a:t>
            </a:r>
            <a:r>
              <a:rPr lang="en-US" baseline="0" dirty="0" smtClean="0"/>
              <a:t>around the same level </a:t>
            </a:r>
            <a:r>
              <a:rPr lang="en-US" baseline="0" dirty="0" smtClean="0"/>
              <a:t>of prevalence in the UK – 800,000 people with dementia; 600,000 with glaucoma. Also, both are age-related, and </a:t>
            </a:r>
            <a:r>
              <a:rPr lang="en-US" baseline="0" dirty="0" smtClean="0"/>
              <a:t>cause degeneration in </a:t>
            </a:r>
            <a:r>
              <a:rPr lang="en-US" baseline="0" dirty="0" smtClean="0"/>
              <a:t>the brain. With growth in numbers of older people being expected in the UK, both of these conditions are also expected to increase over the coming years.</a:t>
            </a:r>
          </a:p>
          <a:p>
            <a:endParaRPr lang="en-US" baseline="0" dirty="0" smtClean="0"/>
          </a:p>
          <a:p>
            <a:r>
              <a:rPr lang="en-US" baseline="0" dirty="0" smtClean="0"/>
              <a:t>Dementia can affect people quite differently based on a number of factors but some of the more common symptoms include problems in formulating sentences and finding the right words. This is often coupled with a decline in mental ability and concentration levels, as well as a shift in character and mood with many people often becoming less socially active. However, in terms of our research the main focus has been on forgetfulness and memory loss, and how this influences whether a patient can self-medicate.</a:t>
            </a:r>
          </a:p>
        </p:txBody>
      </p:sp>
      <p:sp>
        <p:nvSpPr>
          <p:cNvPr id="4" name="Slide Number Placeholder 3"/>
          <p:cNvSpPr>
            <a:spLocks noGrp="1"/>
          </p:cNvSpPr>
          <p:nvPr>
            <p:ph type="sldNum" sz="quarter" idx="10"/>
          </p:nvPr>
        </p:nvSpPr>
        <p:spPr/>
        <p:txBody>
          <a:bodyPr/>
          <a:lstStyle/>
          <a:p>
            <a:fld id="{82869989-EB00-4EE7-BCB5-25BDC5BB29F8}" type="slidenum">
              <a:rPr lang="en-US" smtClean="0"/>
              <a:pPr/>
              <a:t>3</a:t>
            </a:fld>
            <a:endParaRPr lang="en-US"/>
          </a:p>
        </p:txBody>
      </p:sp>
    </p:spTree>
    <p:extLst>
      <p:ext uri="{BB962C8B-B14F-4D97-AF65-F5344CB8AC3E}">
        <p14:creationId xmlns:p14="http://schemas.microsoft.com/office/powerpoint/2010/main" val="731811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RESEARCH PROBLEM</a:t>
            </a:r>
            <a:r>
              <a:rPr lang="en-GB" baseline="0" dirty="0" smtClean="0"/>
              <a:t>: </a:t>
            </a:r>
            <a:r>
              <a:rPr lang="en-GB" sz="1200" kern="1200" dirty="0" smtClean="0">
                <a:solidFill>
                  <a:schemeClr val="tx1"/>
                </a:solidFill>
                <a:latin typeface="+mn-lt"/>
                <a:ea typeface="+mn-ea"/>
                <a:cs typeface="+mn-cs"/>
              </a:rPr>
              <a:t>The World Health Organisation report (2003) stated</a:t>
            </a:r>
            <a:r>
              <a:rPr lang="en-GB" sz="1200" kern="1200" baseline="0" dirty="0" smtClean="0">
                <a:solidFill>
                  <a:schemeClr val="tx1"/>
                </a:solidFill>
                <a:latin typeface="+mn-lt"/>
                <a:ea typeface="+mn-ea"/>
                <a:cs typeface="+mn-cs"/>
              </a:rPr>
              <a:t> patients not taking </a:t>
            </a:r>
            <a:r>
              <a:rPr lang="en-GB" sz="1200" kern="1200" baseline="0" dirty="0" smtClean="0">
                <a:solidFill>
                  <a:schemeClr val="tx1"/>
                </a:solidFill>
                <a:latin typeface="+mn-lt"/>
                <a:ea typeface="+mn-ea"/>
                <a:cs typeface="+mn-cs"/>
              </a:rPr>
              <a:t>their medicine </a:t>
            </a:r>
            <a:r>
              <a:rPr lang="en-GB" sz="1200" kern="1200" baseline="0" dirty="0" smtClean="0">
                <a:solidFill>
                  <a:schemeClr val="tx1"/>
                </a:solidFill>
                <a:latin typeface="+mn-lt"/>
                <a:ea typeface="+mn-ea"/>
                <a:cs typeface="+mn-cs"/>
              </a:rPr>
              <a:t>for long-term conditions was a key concern. This was particularly in regard to whether patients were able and willing to take that medicine as it was prescribed</a:t>
            </a:r>
            <a:r>
              <a:rPr lang="en-GB" sz="1200" kern="1200" baseline="0" dirty="0" smtClean="0">
                <a:solidFill>
                  <a:schemeClr val="tx1"/>
                </a:solidFill>
                <a:latin typeface="+mn-lt"/>
                <a:ea typeface="+mn-ea"/>
                <a:cs typeface="+mn-cs"/>
              </a:rPr>
              <a:t>, which is what we call ‘adherence’. </a:t>
            </a:r>
            <a:r>
              <a:rPr lang="en-GB" sz="1200" kern="1200" baseline="0" dirty="0" smtClean="0">
                <a:solidFill>
                  <a:schemeClr val="tx1"/>
                </a:solidFill>
                <a:latin typeface="+mn-lt"/>
                <a:ea typeface="+mn-ea"/>
                <a:cs typeface="+mn-cs"/>
              </a:rPr>
              <a:t>It also said the global rate of people adhering to medication for chronic conditions was around 50 percent, with this resulting in reduced health benefits and wasted medical resources.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In relation to older people, the issue of adherence is particularly complex. Some authors have noted poor following of prescriptions whether people are older or not. However, older patients are more likely to be affected by complex medication for multiple conditions, as well as bad reactions to drugs. SCIE (2005) estimated that </a:t>
            </a:r>
            <a:r>
              <a:rPr lang="en-GB" sz="1200" kern="1200" dirty="0" smtClean="0">
                <a:solidFill>
                  <a:schemeClr val="tx1"/>
                </a:solidFill>
                <a:latin typeface="+mn-lt"/>
                <a:ea typeface="+mn-ea"/>
                <a:cs typeface="+mn-cs"/>
              </a:rPr>
              <a:t>while 45 percent of medicines prescribed in the UK are for older people, up to 50 percent of that population are non-adherent.</a:t>
            </a:r>
          </a:p>
          <a:p>
            <a:endParaRPr lang="en-GB" sz="1200" kern="1200" baseline="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Recent research studies</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have </a:t>
            </a:r>
            <a:r>
              <a:rPr lang="en-GB" sz="1200" kern="1200" dirty="0" smtClean="0">
                <a:solidFill>
                  <a:schemeClr val="tx1"/>
                </a:solidFill>
                <a:latin typeface="+mn-lt"/>
                <a:ea typeface="+mn-ea"/>
                <a:cs typeface="+mn-cs"/>
              </a:rPr>
              <a:t>stressed </a:t>
            </a:r>
            <a:r>
              <a:rPr lang="en-GB" sz="1200" kern="1200" dirty="0" smtClean="0">
                <a:solidFill>
                  <a:schemeClr val="tx1"/>
                </a:solidFill>
                <a:latin typeface="+mn-lt"/>
                <a:ea typeface="+mn-ea"/>
                <a:cs typeface="+mn-cs"/>
              </a:rPr>
              <a:t>the</a:t>
            </a:r>
            <a:r>
              <a:rPr lang="en-GB" sz="1200" kern="1200" baseline="0" dirty="0" smtClean="0">
                <a:solidFill>
                  <a:schemeClr val="tx1"/>
                </a:solidFill>
                <a:latin typeface="+mn-lt"/>
                <a:ea typeface="+mn-ea"/>
                <a:cs typeface="+mn-cs"/>
              </a:rPr>
              <a:t> importance of</a:t>
            </a:r>
            <a:r>
              <a:rPr lang="en-GB" sz="1200" kern="1200" dirty="0" smtClean="0">
                <a:solidFill>
                  <a:schemeClr val="tx1"/>
                </a:solidFill>
                <a:latin typeface="+mn-lt"/>
                <a:ea typeface="+mn-ea"/>
                <a:cs typeface="+mn-cs"/>
              </a:rPr>
              <a:t> shedding light on attitudes towards medicine and other</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causes for people not taking their medication.</a:t>
            </a:r>
            <a:r>
              <a:rPr lang="en-GB" sz="1200" kern="1200" baseline="0" dirty="0" smtClean="0">
                <a:solidFill>
                  <a:schemeClr val="tx1"/>
                </a:solidFill>
                <a:latin typeface="+mn-lt"/>
                <a:ea typeface="+mn-ea"/>
                <a:cs typeface="+mn-cs"/>
              </a:rPr>
              <a:t> One such study by </a:t>
            </a:r>
            <a:r>
              <a:rPr lang="en-GB" sz="1200" kern="1200" baseline="0" dirty="0" smtClean="0">
                <a:solidFill>
                  <a:schemeClr val="tx1"/>
                </a:solidFill>
                <a:latin typeface="+mn-lt"/>
                <a:ea typeface="+mn-ea"/>
                <a:cs typeface="+mn-cs"/>
              </a:rPr>
              <a:t>an academic called Pandora </a:t>
            </a:r>
            <a:r>
              <a:rPr lang="en-GB" sz="1200" kern="1200" baseline="0" dirty="0" smtClean="0">
                <a:solidFill>
                  <a:schemeClr val="tx1"/>
                </a:solidFill>
                <a:latin typeface="+mn-lt"/>
                <a:ea typeface="+mn-ea"/>
                <a:cs typeface="+mn-cs"/>
              </a:rPr>
              <a:t>Pound offered a model of active and passive adherence, as well as resistance </a:t>
            </a:r>
            <a:r>
              <a:rPr lang="en-GB" sz="1200" kern="1200" baseline="0" dirty="0" smtClean="0">
                <a:solidFill>
                  <a:schemeClr val="tx1"/>
                </a:solidFill>
                <a:latin typeface="+mn-lt"/>
                <a:ea typeface="+mn-ea"/>
                <a:cs typeface="+mn-cs"/>
              </a:rPr>
              <a:t>to and modification or changing of </a:t>
            </a:r>
            <a:r>
              <a:rPr lang="en-GB" sz="1200" kern="1200" baseline="0" dirty="0" smtClean="0">
                <a:solidFill>
                  <a:schemeClr val="tx1"/>
                </a:solidFill>
                <a:latin typeface="+mn-lt"/>
                <a:ea typeface="+mn-ea"/>
                <a:cs typeface="+mn-cs"/>
              </a:rPr>
              <a:t>prescriptions. Less studies, however, have explored this issue in relation to older people, and lesser still where there is the presence of dementia. One of the few </a:t>
            </a:r>
            <a:r>
              <a:rPr lang="en-GB" sz="1200" kern="1200" baseline="0" dirty="0" smtClean="0">
                <a:solidFill>
                  <a:schemeClr val="tx1"/>
                </a:solidFill>
                <a:latin typeface="+mn-lt"/>
                <a:ea typeface="+mn-ea"/>
                <a:cs typeface="+mn-cs"/>
              </a:rPr>
              <a:t>projects to </a:t>
            </a:r>
            <a:r>
              <a:rPr lang="en-GB" sz="1200" kern="1200" baseline="0" dirty="0" smtClean="0">
                <a:solidFill>
                  <a:schemeClr val="tx1"/>
                </a:solidFill>
                <a:latin typeface="+mn-lt"/>
                <a:ea typeface="+mn-ea"/>
                <a:cs typeface="+mn-cs"/>
              </a:rPr>
              <a:t>do </a:t>
            </a:r>
            <a:r>
              <a:rPr lang="en-GB" sz="1200" kern="1200" baseline="0" dirty="0" smtClean="0">
                <a:solidFill>
                  <a:schemeClr val="tx1"/>
                </a:solidFill>
                <a:latin typeface="+mn-lt"/>
                <a:ea typeface="+mn-ea"/>
                <a:cs typeface="+mn-cs"/>
              </a:rPr>
              <a:t>this </a:t>
            </a:r>
            <a:r>
              <a:rPr lang="en-GB" sz="1200" kern="1200" baseline="0" dirty="0" smtClean="0">
                <a:solidFill>
                  <a:schemeClr val="tx1"/>
                </a:solidFill>
                <a:latin typeface="+mn-lt"/>
                <a:ea typeface="+mn-ea"/>
                <a:cs typeface="+mn-cs"/>
              </a:rPr>
              <a:t>outlined the need to more fully examine patient, carer and healthcare professional management strategies in this context.</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We looked to address that </a:t>
            </a:r>
            <a:r>
              <a:rPr lang="en-GB" sz="1200" kern="1200" baseline="0" dirty="0" smtClean="0">
                <a:solidFill>
                  <a:schemeClr val="tx1"/>
                </a:solidFill>
                <a:latin typeface="+mn-lt"/>
                <a:ea typeface="+mn-ea"/>
                <a:cs typeface="+mn-cs"/>
              </a:rPr>
              <a:t>gap </a:t>
            </a:r>
            <a:r>
              <a:rPr lang="en-GB" sz="1200" kern="1200" baseline="0" dirty="0" smtClean="0">
                <a:solidFill>
                  <a:schemeClr val="tx1"/>
                </a:solidFill>
                <a:latin typeface="+mn-lt"/>
                <a:ea typeface="+mn-ea"/>
                <a:cs typeface="+mn-cs"/>
              </a:rPr>
              <a:t>by looking at how those groups work together to manage those two conditions; their concerns when doing so; and the factors that aided or impeded adherence for those with both glaucoma and dementia. The population experiencing both conditions is not fully mapped out at a national level, though a study in Fife suggested that 24 percent of people now blind through glaucoma also had dementia. Aside from that, those experiencing both conditions could suffer greater distress and confusion</a:t>
            </a:r>
            <a:r>
              <a:rPr lang="en-US" baseline="0" dirty="0" smtClean="0"/>
              <a:t>, meaning that a clear understanding of how glaucoma is well managed with dementia could be helpful in preventing </a:t>
            </a:r>
            <a:r>
              <a:rPr lang="en-US" baseline="0" dirty="0" smtClean="0"/>
              <a:t>this </a:t>
            </a:r>
            <a:r>
              <a:rPr lang="en-US" baseline="0" dirty="0" smtClean="0"/>
              <a:t>issue.</a:t>
            </a:r>
          </a:p>
        </p:txBody>
      </p:sp>
      <p:sp>
        <p:nvSpPr>
          <p:cNvPr id="4" name="Slide Number Placeholder 3"/>
          <p:cNvSpPr>
            <a:spLocks noGrp="1"/>
          </p:cNvSpPr>
          <p:nvPr>
            <p:ph type="sldNum" sz="quarter" idx="10"/>
          </p:nvPr>
        </p:nvSpPr>
        <p:spPr/>
        <p:txBody>
          <a:bodyPr/>
          <a:lstStyle/>
          <a:p>
            <a:fld id="{82869989-EB00-4EE7-BCB5-25BDC5BB29F8}" type="slidenum">
              <a:rPr lang="en-US" smtClean="0"/>
              <a:pPr/>
              <a:t>4</a:t>
            </a:fld>
            <a:endParaRPr lang="en-US"/>
          </a:p>
        </p:txBody>
      </p:sp>
    </p:spTree>
    <p:extLst>
      <p:ext uri="{BB962C8B-B14F-4D97-AF65-F5344CB8AC3E}">
        <p14:creationId xmlns:p14="http://schemas.microsoft.com/office/powerpoint/2010/main" val="410630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RESEARCH STUDY: To examine</a:t>
            </a:r>
            <a:r>
              <a:rPr lang="en-US" baseline="0" dirty="0" smtClean="0"/>
              <a:t> this we adopted </a:t>
            </a:r>
            <a:r>
              <a:rPr lang="en-US" baseline="0" dirty="0" smtClean="0"/>
              <a:t>what we call a </a:t>
            </a:r>
            <a:r>
              <a:rPr lang="en-US" baseline="0" dirty="0" smtClean="0"/>
              <a:t>grounded theory approach </a:t>
            </a:r>
            <a:r>
              <a:rPr lang="en-GB" baseline="0" dirty="0" smtClean="0"/>
              <a:t>that involved studying</a:t>
            </a:r>
            <a:r>
              <a:rPr lang="en-GB"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people’s experiences and </a:t>
            </a:r>
            <a:r>
              <a:rPr lang="en-GB" sz="1200" kern="1200" dirty="0" smtClean="0">
                <a:solidFill>
                  <a:schemeClr val="tx1"/>
                </a:solidFill>
                <a:latin typeface="+mn-lt"/>
                <a:ea typeface="+mn-ea"/>
                <a:cs typeface="+mn-cs"/>
              </a:rPr>
              <a:t>identifying </a:t>
            </a:r>
            <a:r>
              <a:rPr lang="en-GB" sz="1200" kern="1200" dirty="0" smtClean="0">
                <a:solidFill>
                  <a:schemeClr val="tx1"/>
                </a:solidFill>
                <a:latin typeface="+mn-lt"/>
                <a:ea typeface="+mn-ea"/>
                <a:cs typeface="+mn-cs"/>
              </a:rPr>
              <a:t>an underlying process; in this case medication management for those affected by both a form of dementia and glaucoma.</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study incorporated two research sites based in Scotland and Wales. </a:t>
            </a:r>
            <a:r>
              <a:rPr lang="en-US" baseline="0" dirty="0" smtClean="0"/>
              <a:t>We </a:t>
            </a:r>
            <a:r>
              <a:rPr lang="en-US" baseline="0" dirty="0" smtClean="0"/>
              <a:t>conducted </a:t>
            </a:r>
            <a:r>
              <a:rPr lang="en-US" baseline="0" dirty="0" smtClean="0"/>
              <a:t>loosely structured </a:t>
            </a:r>
            <a:r>
              <a:rPr lang="en-US" baseline="0" dirty="0" smtClean="0"/>
              <a:t>interviews, generally between half an hour and one hour, with 23 patients suffering from glaucoma </a:t>
            </a:r>
            <a:r>
              <a:rPr lang="en-US" baseline="0" dirty="0" smtClean="0"/>
              <a:t>and </a:t>
            </a:r>
            <a:r>
              <a:rPr lang="en-US" baseline="0" dirty="0" smtClean="0"/>
              <a:t>with a diagnosis of dementia. We also returned to interview </a:t>
            </a:r>
            <a:r>
              <a:rPr lang="en-US" baseline="0" dirty="0" smtClean="0"/>
              <a:t>17 </a:t>
            </a:r>
            <a:r>
              <a:rPr lang="en-US" baseline="0" dirty="0" smtClean="0"/>
              <a:t>of these patients after a break of between four and six months to see if there had been any changes in their circumstances. Aside from that, we interviewed 22 </a:t>
            </a:r>
            <a:r>
              <a:rPr lang="en-US" baseline="0" dirty="0" err="1" smtClean="0"/>
              <a:t>carers</a:t>
            </a:r>
            <a:r>
              <a:rPr lang="en-US" baseline="0" dirty="0" smtClean="0"/>
              <a:t> of people with dementia and glaucoma to find out about the issues of most concern to them, as well as 9 healthcare professionals working within an NHS glaucoma clinic.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Based on an emergent theory around the relative importance of multiple conditions, we expanded the study to also incorporate two further cohorts. Six patients who were diagnosed only with glaucoma; and six other participants who had glaucoma alongside another non-dementia comorbidity. </a:t>
            </a:r>
            <a:r>
              <a:rPr lang="en-US" baseline="0" dirty="0" smtClean="0"/>
              <a:t>In total, t</a:t>
            </a:r>
            <a:r>
              <a:rPr lang="en-GB" sz="1200" kern="1200" dirty="0" smtClean="0">
                <a:solidFill>
                  <a:schemeClr val="tx1"/>
                </a:solidFill>
                <a:latin typeface="+mn-lt"/>
                <a:ea typeface="+mn-ea"/>
                <a:cs typeface="+mn-cs"/>
              </a:rPr>
              <a:t>his </a:t>
            </a:r>
            <a:r>
              <a:rPr lang="en-GB" sz="1200" kern="1200" dirty="0" smtClean="0">
                <a:solidFill>
                  <a:schemeClr val="tx1"/>
                </a:solidFill>
                <a:latin typeface="+mn-lt"/>
                <a:ea typeface="+mn-ea"/>
                <a:cs typeface="+mn-cs"/>
              </a:rPr>
              <a:t>provided 66 participants </a:t>
            </a:r>
            <a:r>
              <a:rPr lang="en-GB" sz="1200" kern="1200" dirty="0" smtClean="0">
                <a:solidFill>
                  <a:schemeClr val="tx1"/>
                </a:solidFill>
                <a:latin typeface="+mn-lt"/>
                <a:ea typeface="+mn-ea"/>
                <a:cs typeface="+mn-cs"/>
              </a:rPr>
              <a:t>providing 83 interviews,</a:t>
            </a:r>
            <a:r>
              <a:rPr lang="en-GB" sz="1200" kern="1200" baseline="0" dirty="0" smtClean="0">
                <a:solidFill>
                  <a:schemeClr val="tx1"/>
                </a:solidFill>
                <a:latin typeface="+mn-lt"/>
                <a:ea typeface="+mn-ea"/>
                <a:cs typeface="+mn-cs"/>
              </a:rPr>
              <a:t> including those who were interviewed on two occasions. </a:t>
            </a:r>
            <a:r>
              <a:rPr lang="en-GB" dirty="0" smtClean="0"/>
              <a:t>We </a:t>
            </a:r>
            <a:r>
              <a:rPr lang="en-GB" dirty="0" smtClean="0"/>
              <a:t>should note at</a:t>
            </a:r>
            <a:r>
              <a:rPr lang="en-GB" baseline="0" dirty="0" smtClean="0"/>
              <a:t> this stage that we were only able to recruit</a:t>
            </a:r>
            <a:r>
              <a:rPr lang="en-US" baseline="0" dirty="0" smtClean="0"/>
              <a:t> people with dementia judged able to provide informed consent. In general, this restricted our sample to those for whom the dementia was mild to moderate. </a:t>
            </a:r>
          </a:p>
          <a:p>
            <a:endParaRPr lang="en-US" baseline="0" dirty="0" smtClean="0"/>
          </a:p>
          <a:p>
            <a:r>
              <a:rPr lang="en-US" baseline="0" dirty="0" smtClean="0"/>
              <a:t>The interview schedule </a:t>
            </a:r>
            <a:r>
              <a:rPr lang="en-US" baseline="0" dirty="0" smtClean="0"/>
              <a:t>evolved as we went on, </a:t>
            </a:r>
            <a:r>
              <a:rPr lang="en-US" baseline="0" dirty="0" smtClean="0"/>
              <a:t>based on emerging ideas </a:t>
            </a:r>
            <a:r>
              <a:rPr lang="en-US" baseline="0" dirty="0" smtClean="0"/>
              <a:t>we identified as we were reflecting on what people had said. </a:t>
            </a:r>
            <a:r>
              <a:rPr lang="en-US" baseline="0" dirty="0" smtClean="0"/>
              <a:t>Each interview generally involved visiting patients or </a:t>
            </a:r>
            <a:r>
              <a:rPr lang="en-US" baseline="0" dirty="0" err="1" smtClean="0"/>
              <a:t>carers</a:t>
            </a:r>
            <a:r>
              <a:rPr lang="en-US" baseline="0" dirty="0" smtClean="0"/>
              <a:t> in their own home, following a </a:t>
            </a:r>
            <a:r>
              <a:rPr lang="en-US" baseline="0" dirty="0" smtClean="0"/>
              <a:t>set </a:t>
            </a:r>
            <a:r>
              <a:rPr lang="en-US" baseline="0" dirty="0" smtClean="0"/>
              <a:t>of questions that flexibly sought to explore the factors that helped patients to take their eye drops and those that may contribute to their inability. While one may anticipate seeing those with dementia and memory loss experience more adherence issues, we also found many people with dementia who were able to cope well, even when living alone or without a </a:t>
            </a:r>
            <a:r>
              <a:rPr lang="en-US" baseline="0" dirty="0" err="1" smtClean="0"/>
              <a:t>carer</a:t>
            </a:r>
            <a:r>
              <a:rPr lang="en-US" baseline="0" dirty="0" smtClean="0"/>
              <a:t>, and reported taking their drops without any issues and with well controlled eye pressures.</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5</a:t>
            </a:fld>
            <a:endParaRPr lang="en-US"/>
          </a:p>
        </p:txBody>
      </p:sp>
    </p:spTree>
    <p:extLst>
      <p:ext uri="{BB962C8B-B14F-4D97-AF65-F5344CB8AC3E}">
        <p14:creationId xmlns:p14="http://schemas.microsoft.com/office/powerpoint/2010/main" val="384267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FINDINGS: When reflecting on the study we saw some correlation between the </a:t>
            </a:r>
            <a:r>
              <a:rPr lang="en-US" baseline="0" dirty="0" smtClean="0"/>
              <a:t>work of Pandora Pound I mentioned earlier and our own findings. One </a:t>
            </a:r>
            <a:r>
              <a:rPr lang="en-US" baseline="0" dirty="0" smtClean="0"/>
              <a:t>of the key issues we will discuss here will be that of active and passive acceptance of medication; as well as </a:t>
            </a:r>
            <a:r>
              <a:rPr lang="en-US" baseline="0" dirty="0" smtClean="0"/>
              <a:t>rejecting and modifying prescriptions. </a:t>
            </a:r>
            <a:r>
              <a:rPr lang="en-US" baseline="0" dirty="0" smtClean="0"/>
              <a:t>Within our study, and particularly in the presence of dementia, we noted the importance of </a:t>
            </a:r>
            <a:r>
              <a:rPr lang="en-US" baseline="0" dirty="0" smtClean="0"/>
              <a:t>shifts between </a:t>
            </a:r>
            <a:r>
              <a:rPr lang="en-US" baseline="0" dirty="0" smtClean="0"/>
              <a:t>these states of adherence and the factors that may impact on </a:t>
            </a:r>
            <a:r>
              <a:rPr lang="en-US" baseline="0" dirty="0" smtClean="0"/>
              <a:t>this. </a:t>
            </a:r>
            <a:r>
              <a:rPr lang="en-US" baseline="0" dirty="0" smtClean="0"/>
              <a:t>Within this, we noted four particularly important themes:</a:t>
            </a:r>
          </a:p>
          <a:p>
            <a:endParaRPr lang="en-US" baseline="0" dirty="0" smtClean="0"/>
          </a:p>
          <a:p>
            <a:pPr>
              <a:buFontTx/>
              <a:buChar char="-"/>
            </a:pPr>
            <a:r>
              <a:rPr lang="en-US" baseline="0" dirty="0" smtClean="0"/>
              <a:t>The role of the </a:t>
            </a:r>
            <a:r>
              <a:rPr lang="en-US" baseline="0" dirty="0" err="1" smtClean="0"/>
              <a:t>carer</a:t>
            </a:r>
            <a:endParaRPr lang="en-US" baseline="0" dirty="0" smtClean="0"/>
          </a:p>
          <a:p>
            <a:pPr>
              <a:buFontTx/>
              <a:buChar char="-"/>
            </a:pPr>
            <a:r>
              <a:rPr lang="en-US" baseline="0" dirty="0" smtClean="0"/>
              <a:t>Relative importance of conditions</a:t>
            </a:r>
          </a:p>
          <a:p>
            <a:pPr>
              <a:buFontTx/>
              <a:buChar char="-"/>
            </a:pPr>
            <a:r>
              <a:rPr lang="en-US" baseline="0" dirty="0" smtClean="0"/>
              <a:t>Attitudes towards medication and the healthcare system</a:t>
            </a:r>
          </a:p>
          <a:p>
            <a:pPr>
              <a:buFontTx/>
              <a:buChar char="-"/>
            </a:pPr>
            <a:r>
              <a:rPr lang="en-US" baseline="0" dirty="0" smtClean="0"/>
              <a:t>The importance of pre-established routines</a:t>
            </a:r>
          </a:p>
          <a:p>
            <a:pPr>
              <a:buFontTx/>
              <a:buChar char="-"/>
            </a:pPr>
            <a:endParaRPr lang="en-US" baseline="0" dirty="0" smtClean="0"/>
          </a:p>
          <a:p>
            <a:r>
              <a:rPr lang="en-US" baseline="0" dirty="0" smtClean="0"/>
              <a:t>There was a clear trend for persons with dementia to be more likely to forget their eye drops or experience issues in their management. Yet some of those living with dementia were much more capable of managing their medication than others, with these factors appearing to influence this.</a:t>
            </a:r>
          </a:p>
        </p:txBody>
      </p:sp>
      <p:sp>
        <p:nvSpPr>
          <p:cNvPr id="4" name="Slide Number Placeholder 3"/>
          <p:cNvSpPr>
            <a:spLocks noGrp="1"/>
          </p:cNvSpPr>
          <p:nvPr>
            <p:ph type="sldNum" sz="quarter" idx="10"/>
          </p:nvPr>
        </p:nvSpPr>
        <p:spPr/>
        <p:txBody>
          <a:bodyPr/>
          <a:lstStyle/>
          <a:p>
            <a:fld id="{82869989-EB00-4EE7-BCB5-25BDC5BB29F8}" type="slidenum">
              <a:rPr lang="en-US" smtClean="0"/>
              <a:pPr/>
              <a:t>6</a:t>
            </a:fld>
            <a:endParaRPr lang="en-US"/>
          </a:p>
        </p:txBody>
      </p:sp>
    </p:spTree>
    <p:extLst>
      <p:ext uri="{BB962C8B-B14F-4D97-AF65-F5344CB8AC3E}">
        <p14:creationId xmlns:p14="http://schemas.microsoft.com/office/powerpoint/2010/main" val="216503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ACTIVE ACCEPTANCE: Pound’s</a:t>
            </a:r>
            <a:r>
              <a:rPr lang="en-US" baseline="0" dirty="0" smtClean="0"/>
              <a:t> category of active accepters saw them described as purposeful adherers heavily engaged with their prescriptions and fastidiously following them. It is argued that a prerequisite of this is the belief that the prescription itself is necessary, effective and safe. This was often intertwined with some level of knowledge or education about the nature of the condition being managed and its potential consequences.</a:t>
            </a:r>
          </a:p>
          <a:p>
            <a:endParaRPr lang="en-US" baseline="0" dirty="0" smtClean="0"/>
          </a:p>
          <a:p>
            <a:r>
              <a:rPr lang="en-US" baseline="0" dirty="0" smtClean="0"/>
              <a:t>This was demonstrated by several participants within the sample, including those with glaucoma and dementia, as well as those with glaucoma alone, their </a:t>
            </a:r>
            <a:r>
              <a:rPr lang="en-US" baseline="0" dirty="0" err="1" smtClean="0"/>
              <a:t>carers</a:t>
            </a:r>
            <a:r>
              <a:rPr lang="en-US" baseline="0" dirty="0" smtClean="0"/>
              <a:t> and healthcare professionals. These two quotes provide some examples of those we would </a:t>
            </a:r>
            <a:r>
              <a:rPr lang="en-US" baseline="0" dirty="0" err="1" smtClean="0"/>
              <a:t>categorise</a:t>
            </a:r>
            <a:r>
              <a:rPr lang="en-US" baseline="0" dirty="0" smtClean="0"/>
              <a:t> as active accepters within our sample.</a:t>
            </a:r>
          </a:p>
          <a:p>
            <a:endParaRPr lang="en-US" baseline="0" dirty="0" smtClean="0"/>
          </a:p>
          <a:p>
            <a:r>
              <a:rPr lang="en-US" b="1" baseline="0" dirty="0" smtClean="0"/>
              <a:t>READ QUOTE 1: </a:t>
            </a:r>
            <a:r>
              <a:rPr lang="en-US" baseline="0" dirty="0" smtClean="0"/>
              <a:t>This was an elderly lady with mild dementia who reported her ongoing adherence, which was </a:t>
            </a:r>
            <a:r>
              <a:rPr lang="en-US" baseline="0" dirty="0" smtClean="0"/>
              <a:t>confirmed </a:t>
            </a:r>
            <a:r>
              <a:rPr lang="en-US" baseline="0" dirty="0" smtClean="0"/>
              <a:t>by her daughter. She expressed the importance of her eyesight and how this ensures she puts the drops in each evening. </a:t>
            </a:r>
          </a:p>
          <a:p>
            <a:endParaRPr lang="en-US" baseline="0" dirty="0" smtClean="0"/>
          </a:p>
          <a:p>
            <a:r>
              <a:rPr lang="en-US" b="1" baseline="0" dirty="0" smtClean="0"/>
              <a:t>READ QUOTE 2</a:t>
            </a:r>
            <a:r>
              <a:rPr lang="en-US" b="0" baseline="0" dirty="0" smtClean="0"/>
              <a:t>:</a:t>
            </a:r>
            <a:r>
              <a:rPr lang="en-US" baseline="0" dirty="0" smtClean="0"/>
              <a:t> This was from a patient experiencing just glaucoma who also mentioned the preciousness of her eye sight and went to lengths to manage her medication, including adding her own dates of expiry.</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7</a:t>
            </a:fld>
            <a:endParaRPr lang="en-US"/>
          </a:p>
        </p:txBody>
      </p:sp>
    </p:spTree>
    <p:extLst>
      <p:ext uri="{BB962C8B-B14F-4D97-AF65-F5344CB8AC3E}">
        <p14:creationId xmlns:p14="http://schemas.microsoft.com/office/powerpoint/2010/main" val="3255467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PASSIVE</a:t>
            </a:r>
            <a:r>
              <a:rPr lang="en-US" baseline="0" dirty="0" smtClean="0"/>
              <a:t> ACCEPTANCE: Passive acceptance to medication was generally </a:t>
            </a:r>
            <a:r>
              <a:rPr lang="en-US" baseline="0" dirty="0" err="1" smtClean="0"/>
              <a:t>categorised</a:t>
            </a:r>
            <a:r>
              <a:rPr lang="en-US" baseline="0" dirty="0" smtClean="0"/>
              <a:t> </a:t>
            </a:r>
            <a:r>
              <a:rPr lang="en-US" baseline="0" dirty="0" smtClean="0"/>
              <a:t>as </a:t>
            </a:r>
            <a:r>
              <a:rPr lang="en-US" baseline="0" dirty="0" smtClean="0"/>
              <a:t>being either those who are indifferently adhering to their medication without a great deal of active engagement, or those who have relinquished their control to others in order to take their prescriptions. Based on the presence and progression of dementia we uncovered many instances where control of medication was </a:t>
            </a:r>
            <a:r>
              <a:rPr lang="en-US" baseline="0" dirty="0" smtClean="0"/>
              <a:t>given </a:t>
            </a:r>
            <a:r>
              <a:rPr lang="en-US" baseline="0" dirty="0" smtClean="0"/>
              <a:t>to others, with those often being family members or care home staff. These two examples are from such </a:t>
            </a:r>
            <a:r>
              <a:rPr lang="en-US" baseline="0" dirty="0" err="1" smtClean="0"/>
              <a:t>carers</a:t>
            </a:r>
            <a:r>
              <a:rPr lang="en-US" baseline="0" dirty="0" smtClean="0"/>
              <a:t> who each note the decline and recurrence of forgetfulness in relation to eye drops.</a:t>
            </a:r>
          </a:p>
          <a:p>
            <a:endParaRPr lang="en-US" baseline="0" dirty="0" smtClean="0"/>
          </a:p>
          <a:p>
            <a:r>
              <a:rPr lang="en-GB" b="1" i="0" dirty="0" smtClean="0"/>
              <a:t>READ QUOTE</a:t>
            </a:r>
            <a:r>
              <a:rPr lang="en-GB" b="1" i="0" baseline="0" dirty="0" smtClean="0"/>
              <a:t> 1 – </a:t>
            </a:r>
            <a:r>
              <a:rPr lang="en-GB" b="0" i="0" baseline="0" dirty="0" smtClean="0"/>
              <a:t>This carer was being interviewed after her mother had been moved into a care home and her medication taken over by the staff working there. It’s also worth noting that in this case that the mother had been able to manage her medications for several years post-dementia diagnosis based on pre-established routines and her own fastidiousness.</a:t>
            </a:r>
          </a:p>
          <a:p>
            <a:endParaRPr lang="en-GB" b="1" i="0" baseline="0" dirty="0" smtClean="0"/>
          </a:p>
          <a:p>
            <a:r>
              <a:rPr lang="en-GB" b="1" i="0" baseline="0" dirty="0" smtClean="0"/>
              <a:t>READ QUOTE 2 – </a:t>
            </a:r>
            <a:r>
              <a:rPr lang="en-GB" b="0" i="0" baseline="0" dirty="0" smtClean="0"/>
              <a:t>This elderly lay carer had taken over his wife’s </a:t>
            </a:r>
            <a:r>
              <a:rPr lang="en-GB" b="0" i="0" baseline="0" dirty="0" err="1" smtClean="0"/>
              <a:t>eyedrops</a:t>
            </a:r>
            <a:r>
              <a:rPr lang="en-GB" b="0" i="0" baseline="0" dirty="0" smtClean="0"/>
              <a:t> after her dementia had left her increasingly forgetful. He also noted that they have similar conversations each night around the </a:t>
            </a:r>
            <a:r>
              <a:rPr lang="en-GB" b="0" i="0" baseline="0" dirty="0" err="1" smtClean="0"/>
              <a:t>eyedrops</a:t>
            </a:r>
            <a:r>
              <a:rPr lang="en-GB" b="0" i="0" baseline="0" dirty="0" smtClean="0"/>
              <a:t> and whether they were required.</a:t>
            </a:r>
            <a:endParaRPr lang="en-GB" b="1" i="0" dirty="0" smtClean="0"/>
          </a:p>
          <a:p>
            <a:endParaRPr lang="en-GB" b="1" i="0" dirty="0" smtClean="0"/>
          </a:p>
          <a:p>
            <a:r>
              <a:rPr lang="en-GB" b="0" i="0" dirty="0" smtClean="0"/>
              <a:t>Aside from these</a:t>
            </a:r>
            <a:r>
              <a:rPr lang="en-GB" b="0" i="0" baseline="0" dirty="0" smtClean="0"/>
              <a:t> examples</a:t>
            </a:r>
            <a:r>
              <a:rPr lang="en-GB" b="0" i="0" dirty="0" smtClean="0"/>
              <a:t>, there were several patient</a:t>
            </a:r>
            <a:r>
              <a:rPr lang="en-GB" b="0" i="0" baseline="0" dirty="0" smtClean="0"/>
              <a:t> participants who appeared to relinquish control prior to any diagnosis of dementia with this being maintained regardless of any cognitive or physical incapability. A quote from an elderly male patient stated that the way he managed his condition was by his wife saying ‘come here, you’ve got to put your head back’ and then having her drop them in. His wife informed us this had been ongoing prior to any dementia. We felt that this could be influenced by the belief in value of medication associated with the active accepters, as glaucoma was not commonly reported as a major issue by those respondents who </a:t>
            </a:r>
            <a:r>
              <a:rPr lang="en-GB" b="0" i="0" baseline="0" dirty="0" smtClean="0"/>
              <a:t>gave up </a:t>
            </a:r>
            <a:r>
              <a:rPr lang="en-GB" b="0" i="0" baseline="0" dirty="0" smtClean="0"/>
              <a:t>control in this manner</a:t>
            </a:r>
            <a:r>
              <a:rPr lang="en-GB" b="0" i="0" baseline="0" dirty="0" smtClean="0"/>
              <a:t>. Also, it felt very much entwined with pre-existing relationships between carers and patients.</a:t>
            </a:r>
            <a:endParaRPr lang="en-GB" b="0" i="0" dirty="0" smtClean="0"/>
          </a:p>
        </p:txBody>
      </p:sp>
      <p:sp>
        <p:nvSpPr>
          <p:cNvPr id="4" name="Slide Number Placeholder 3"/>
          <p:cNvSpPr>
            <a:spLocks noGrp="1"/>
          </p:cNvSpPr>
          <p:nvPr>
            <p:ph type="sldNum" sz="quarter" idx="10"/>
          </p:nvPr>
        </p:nvSpPr>
        <p:spPr/>
        <p:txBody>
          <a:bodyPr/>
          <a:lstStyle/>
          <a:p>
            <a:fld id="{82869989-EB00-4EE7-BCB5-25BDC5BB29F8}" type="slidenum">
              <a:rPr lang="en-US" smtClean="0"/>
              <a:pPr/>
              <a:t>8</a:t>
            </a:fld>
            <a:endParaRPr lang="en-US"/>
          </a:p>
        </p:txBody>
      </p:sp>
    </p:spTree>
    <p:extLst>
      <p:ext uri="{BB962C8B-B14F-4D97-AF65-F5344CB8AC3E}">
        <p14:creationId xmlns:p14="http://schemas.microsoft.com/office/powerpoint/2010/main" val="3284197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REJECTION OR RESISTANCE TO MEDICATION: Compared to the accounts of passive or active acceptance within the sample, those of rejection or resistance were less common.</a:t>
            </a:r>
            <a:r>
              <a:rPr lang="en-US" baseline="0" dirty="0" smtClean="0"/>
              <a:t> Nevertheless, there were instances where this was relevant. Where so, this was often tied to beliefs associated with the condition, with some participants appearing not to take glaucoma all that seriously. The first quotation here demonstrates this in the case of an elderly couple self-reporting inconsistent adherence </a:t>
            </a:r>
            <a:r>
              <a:rPr lang="en-US" b="1" baseline="0" dirty="0" smtClean="0"/>
              <a:t>(READ QUOTE)</a:t>
            </a:r>
            <a:r>
              <a:rPr lang="en-US" b="0" baseline="0" dirty="0" smtClean="0"/>
              <a:t>. </a:t>
            </a:r>
          </a:p>
          <a:p>
            <a:endParaRPr lang="en-US" b="0" baseline="0" dirty="0" smtClean="0"/>
          </a:p>
          <a:p>
            <a:r>
              <a:rPr lang="en-US" b="0" baseline="0" dirty="0" smtClean="0"/>
              <a:t>Glaucoma’s lack of symptoms appears </a:t>
            </a:r>
            <a:r>
              <a:rPr lang="en-US" b="0" baseline="0" dirty="0" smtClean="0"/>
              <a:t>relevant here with it not particularly giving the woman with dementia any cause for concern and thus being </a:t>
            </a:r>
            <a:r>
              <a:rPr lang="en-US" b="0" baseline="0" dirty="0" err="1" smtClean="0"/>
              <a:t>deprioritised</a:t>
            </a:r>
            <a:r>
              <a:rPr lang="en-US" b="0" baseline="0" dirty="0" smtClean="0"/>
              <a:t>. The second quotation again evokes the theme of taking the condition seriously with this male participant repeatedly saying he wouldn’t bother taking the </a:t>
            </a:r>
            <a:r>
              <a:rPr lang="en-US" b="0" baseline="0" dirty="0" err="1" smtClean="0"/>
              <a:t>eyedrops</a:t>
            </a:r>
            <a:r>
              <a:rPr lang="en-US" b="0" baseline="0" dirty="0" smtClean="0"/>
              <a:t> for similar reasons of not feeling they are that important.</a:t>
            </a:r>
          </a:p>
          <a:p>
            <a:endParaRPr lang="en-US" b="0" baseline="0" dirty="0" smtClean="0"/>
          </a:p>
          <a:p>
            <a:r>
              <a:rPr lang="en-US" b="0" baseline="0" dirty="0" smtClean="0"/>
              <a:t>The clearest account of rejection, however, came from a participant with no diagnosis of dementia who stated that he stopped taking the prescribed drops based on </a:t>
            </a:r>
            <a:r>
              <a:rPr lang="en-US" b="0" baseline="0" dirty="0" smtClean="0"/>
              <a:t>watery </a:t>
            </a:r>
            <a:r>
              <a:rPr lang="en-US" b="0" baseline="0" dirty="0" smtClean="0"/>
              <a:t>eyes that interrupted his ability to play golf. However, he also stated that he was ‘told off’ at his next eye clinic appointment and restarted his drops immediately, suggesting that clear communication between healthcare professionals, </a:t>
            </a:r>
            <a:r>
              <a:rPr lang="en-US" b="0" baseline="0" dirty="0" err="1" smtClean="0"/>
              <a:t>carers</a:t>
            </a:r>
            <a:r>
              <a:rPr lang="en-US" b="0" baseline="0" dirty="0" smtClean="0"/>
              <a:t> and patients could help correct issues of adherence.</a:t>
            </a:r>
            <a:endParaRPr lang="en-US" b="1" dirty="0"/>
          </a:p>
        </p:txBody>
      </p:sp>
      <p:sp>
        <p:nvSpPr>
          <p:cNvPr id="4" name="Slide Number Placeholder 3"/>
          <p:cNvSpPr>
            <a:spLocks noGrp="1"/>
          </p:cNvSpPr>
          <p:nvPr>
            <p:ph type="sldNum" sz="quarter" idx="10"/>
          </p:nvPr>
        </p:nvSpPr>
        <p:spPr/>
        <p:txBody>
          <a:bodyPr/>
          <a:lstStyle/>
          <a:p>
            <a:fld id="{82869989-EB00-4EE7-BCB5-25BDC5BB29F8}" type="slidenum">
              <a:rPr lang="en-US" smtClean="0"/>
              <a:pPr/>
              <a:t>9</a:t>
            </a:fld>
            <a:endParaRPr lang="en-US"/>
          </a:p>
        </p:txBody>
      </p:sp>
    </p:spTree>
    <p:extLst>
      <p:ext uri="{BB962C8B-B14F-4D97-AF65-F5344CB8AC3E}">
        <p14:creationId xmlns:p14="http://schemas.microsoft.com/office/powerpoint/2010/main" val="3632583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A29A4-78C8-47AB-BA06-22CB45938951}"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D4ACF-2D82-46F2-A8E9-23963AA34E86}"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74B5B-21A0-4192-BF4C-38187F1A68D8}" type="datetime1">
              <a:rPr lang="en-US" smtClean="0"/>
              <a:pPr/>
              <a:t>11/27/2017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5CF7C-B333-48E1-A4A6-83A3C8B73AC0}" type="datetime1">
              <a:rPr lang="en-US" smtClean="0"/>
              <a:pPr/>
              <a:t>11/27/2017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20762-5CBF-4210-AB54-376B091119F8}" type="datetime1">
              <a:rPr lang="en-US" smtClean="0"/>
              <a:pPr/>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DB371-BF5F-4058-A212-1A908E4D2674}" type="datetime1">
              <a:rPr lang="en-US" smtClean="0"/>
              <a:pPr/>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Date Placeholder 211"/>
          <p:cNvSpPr>
            <a:spLocks noGrp="1"/>
          </p:cNvSpPr>
          <p:nvPr>
            <p:ph type="dt" sz="half" idx="10"/>
          </p:nvPr>
        </p:nvSpPr>
        <p:spPr/>
        <p:txBody>
          <a:bodyPr/>
          <a:lstStyle/>
          <a:p>
            <a:fld id="{60A4083B-90AA-48CF-BAD5-00AA24D7F288}" type="datetime1">
              <a:rPr lang="en-US" smtClean="0"/>
              <a:pPr/>
              <a:t>11/27/2017</a:t>
            </a:fld>
            <a:endParaRPr lang="en-US"/>
          </a:p>
        </p:txBody>
      </p:sp>
      <p:sp>
        <p:nvSpPr>
          <p:cNvPr id="213" name="Footer Placeholder 212"/>
          <p:cNvSpPr>
            <a:spLocks noGrp="1"/>
          </p:cNvSpPr>
          <p:nvPr>
            <p:ph type="ftr" sz="quarter" idx="11"/>
          </p:nvPr>
        </p:nvSpPr>
        <p:spPr/>
        <p:txBody>
          <a:bodyPr/>
          <a:lstStyle/>
          <a:p>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fld id="{F5BAF629-ECA2-4CF3-B790-9D9BDED98269}" type="datetime1">
              <a:rPr lang="en-US" smtClean="0"/>
              <a:pPr/>
              <a:t>11/27/2017</a:t>
            </a:fld>
            <a:endParaRPr lang="en-US"/>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B51B2453-8663-4C69-AF73-9FD7B1DEC5D0}" type="datetime1">
              <a:rPr lang="en-US" smtClean="0"/>
              <a:pPr/>
              <a:t>11/27/2017</a:t>
            </a:fld>
            <a:endParaRPr lang="en-US"/>
          </a:p>
        </p:txBody>
      </p: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en-US" smtClean="0"/>
              <a:pPr/>
              <a:t>‹#›</a:t>
            </a:fld>
            <a:endParaRPr lang="en-US"/>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readsm@cardiff.ac.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watermanh1@cardiff.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Glaucoma, Dementia and the Precipice of Care</a:t>
            </a:r>
            <a:endParaRPr lang="en-US" dirty="0"/>
          </a:p>
        </p:txBody>
      </p:sp>
      <p:sp>
        <p:nvSpPr>
          <p:cNvPr id="3" name="Subtitle 2"/>
          <p:cNvSpPr>
            <a:spLocks noGrp="1"/>
          </p:cNvSpPr>
          <p:nvPr>
            <p:ph type="subTitle" idx="1"/>
          </p:nvPr>
        </p:nvSpPr>
        <p:spPr>
          <a:xfrm>
            <a:off x="1293845" y="5432563"/>
            <a:ext cx="9604310" cy="782257"/>
          </a:xfrm>
        </p:spPr>
        <p:txBody>
          <a:bodyPr>
            <a:normAutofit fontScale="92500" lnSpcReduction="20000"/>
          </a:bodyPr>
          <a:lstStyle/>
          <a:p>
            <a:r>
              <a:rPr lang="en-US" dirty="0" smtClean="0"/>
              <a:t>Dr. Simon Read, School of Healthcare Sciences, Cardiff University</a:t>
            </a:r>
          </a:p>
          <a:p>
            <a:pPr>
              <a:lnSpc>
                <a:spcPct val="170000"/>
              </a:lnSpc>
            </a:pPr>
            <a:r>
              <a:rPr lang="en-US" dirty="0" smtClean="0"/>
              <a:t>Prof. Heather Waterman, School of Healthcare Sciences, Cardiff University</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295400" y="503853"/>
            <a:ext cx="9601200" cy="1142385"/>
          </a:xfrm>
        </p:spPr>
        <p:txBody>
          <a:bodyPr/>
          <a:lstStyle/>
          <a:p>
            <a:r>
              <a:rPr lang="en-US" dirty="0" smtClean="0"/>
              <a:t>Modification of Regimens</a:t>
            </a:r>
            <a:endParaRPr lang="en-US" dirty="0"/>
          </a:p>
        </p:txBody>
      </p:sp>
      <p:sp>
        <p:nvSpPr>
          <p:cNvPr id="8" name="TextBox 7"/>
          <p:cNvSpPr txBox="1"/>
          <p:nvPr/>
        </p:nvSpPr>
        <p:spPr>
          <a:xfrm>
            <a:off x="585785" y="1955801"/>
            <a:ext cx="10969629" cy="1944122"/>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Modification implies active engagement from patients; not necessarily taking medication as prescribed</a:t>
            </a:r>
          </a:p>
          <a:p>
            <a:pPr marL="685800" lvl="1" indent="-228600">
              <a:lnSpc>
                <a:spcPct val="90000"/>
              </a:lnSpc>
              <a:spcBef>
                <a:spcPts val="1800"/>
              </a:spcBef>
              <a:buClr>
                <a:schemeClr val="accent1"/>
              </a:buClr>
              <a:buSzPct val="100000"/>
              <a:buFont typeface="Arial" pitchFamily="34" charset="0"/>
              <a:buChar char="▪"/>
            </a:pPr>
            <a:r>
              <a:rPr lang="en-GB" sz="2000" dirty="0" smtClean="0"/>
              <a:t>As with, rejection and resistance, reports of modification were less prevalent than active or passive acceptance</a:t>
            </a:r>
          </a:p>
          <a:p>
            <a:pPr marL="685800" lvl="1" indent="-228600">
              <a:lnSpc>
                <a:spcPct val="90000"/>
              </a:lnSpc>
              <a:spcBef>
                <a:spcPts val="1800"/>
              </a:spcBef>
              <a:buClr>
                <a:schemeClr val="accent1"/>
              </a:buClr>
              <a:buSzPct val="100000"/>
              <a:buFont typeface="Arial" pitchFamily="34" charset="0"/>
              <a:buChar char="▪"/>
            </a:pPr>
            <a:r>
              <a:rPr lang="en-GB" sz="2000" dirty="0" smtClean="0"/>
              <a:t>Healthcare professionals mentioned modification as a management strategy:</a:t>
            </a:r>
          </a:p>
        </p:txBody>
      </p:sp>
      <p:sp>
        <p:nvSpPr>
          <p:cNvPr id="9" name="TextBox 8"/>
          <p:cNvSpPr txBox="1"/>
          <p:nvPr/>
        </p:nvSpPr>
        <p:spPr>
          <a:xfrm>
            <a:off x="1778000" y="3987801"/>
            <a:ext cx="8890000" cy="2031325"/>
          </a:xfrm>
          <a:prstGeom prst="rect">
            <a:avLst/>
          </a:prstGeom>
          <a:noFill/>
        </p:spPr>
        <p:txBody>
          <a:bodyPr wrap="square" rtlCol="0">
            <a:spAutoFit/>
          </a:bodyPr>
          <a:lstStyle/>
          <a:p>
            <a:r>
              <a:rPr lang="en-GB" i="1" dirty="0" smtClean="0"/>
              <a:t>I’ve got some patients who just can’t remember to do things in the morning…or vice versa…if you were just to say well do it all together rather than being fixed…I think that would make life a lot easier. </a:t>
            </a:r>
            <a:r>
              <a:rPr lang="en-GB" b="1" i="1" dirty="0" smtClean="0"/>
              <a:t>WH02, Optometrist</a:t>
            </a:r>
          </a:p>
          <a:p>
            <a:endParaRPr lang="en-GB" b="1" i="1" dirty="0" smtClean="0"/>
          </a:p>
          <a:p>
            <a:r>
              <a:rPr lang="en-GB" i="1" dirty="0" smtClean="0"/>
              <a:t>The lady that I saw when I saw you before, I said that if I go out for a pint I’ll put them in before I go. She said that’s a good idea as when you come back you can forget it. </a:t>
            </a:r>
            <a:r>
              <a:rPr lang="en-GB" b="1" i="1" dirty="0" smtClean="0"/>
              <a:t>WPC06, Patient</a:t>
            </a:r>
            <a:endParaRPr lang="en-GB"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 Transitions</a:t>
            </a:r>
            <a:endParaRPr lang="en-US" dirty="0"/>
          </a:p>
        </p:txBody>
      </p:sp>
      <p:sp>
        <p:nvSpPr>
          <p:cNvPr id="4" name="TextBox 3"/>
          <p:cNvSpPr txBox="1"/>
          <p:nvPr/>
        </p:nvSpPr>
        <p:spPr>
          <a:xfrm>
            <a:off x="585785" y="1955801"/>
            <a:ext cx="10969629" cy="3698449"/>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Pound’s model identifies adherence categories; less clear on transitions between categories</a:t>
            </a:r>
          </a:p>
          <a:p>
            <a:pPr marL="685800" lvl="1" indent="-228600">
              <a:lnSpc>
                <a:spcPct val="90000"/>
              </a:lnSpc>
              <a:spcBef>
                <a:spcPts val="1800"/>
              </a:spcBef>
              <a:buClr>
                <a:schemeClr val="accent1"/>
              </a:buClr>
              <a:buSzPct val="100000"/>
              <a:buFont typeface="Arial" pitchFamily="34" charset="0"/>
              <a:buChar char="▪"/>
            </a:pPr>
            <a:r>
              <a:rPr lang="en-GB" sz="2000" dirty="0" smtClean="0"/>
              <a:t>Active to passive acceptance commonly reported with dementia</a:t>
            </a:r>
          </a:p>
          <a:p>
            <a:pPr marL="685800" lvl="1" indent="-228600">
              <a:lnSpc>
                <a:spcPct val="90000"/>
              </a:lnSpc>
              <a:spcBef>
                <a:spcPts val="1800"/>
              </a:spcBef>
              <a:buClr>
                <a:schemeClr val="accent1"/>
              </a:buClr>
              <a:buSzPct val="100000"/>
              <a:buFont typeface="Arial" pitchFamily="34" charset="0"/>
              <a:buChar char="▪"/>
            </a:pPr>
            <a:r>
              <a:rPr lang="en-GB" sz="2000" dirty="0" smtClean="0"/>
              <a:t>Length of transition reported as being related to several factors:</a:t>
            </a:r>
          </a:p>
          <a:p>
            <a:pPr marL="1143000" lvl="2" indent="-228600">
              <a:lnSpc>
                <a:spcPct val="90000"/>
              </a:lnSpc>
              <a:spcBef>
                <a:spcPts val="1800"/>
              </a:spcBef>
              <a:buClr>
                <a:schemeClr val="accent1"/>
              </a:buClr>
              <a:buSzPct val="100000"/>
              <a:buFont typeface="Arial" pitchFamily="34" charset="0"/>
              <a:buChar char="▪"/>
            </a:pPr>
            <a:r>
              <a:rPr lang="en-GB" sz="2000" dirty="0" smtClean="0"/>
              <a:t>Attitudes towards medication and healthcare system </a:t>
            </a:r>
          </a:p>
          <a:p>
            <a:pPr marL="1143000" lvl="2" indent="-228600">
              <a:lnSpc>
                <a:spcPct val="90000"/>
              </a:lnSpc>
              <a:spcBef>
                <a:spcPts val="1800"/>
              </a:spcBef>
              <a:buClr>
                <a:schemeClr val="accent1"/>
              </a:buClr>
              <a:buSzPct val="100000"/>
              <a:buFont typeface="Arial" pitchFamily="34" charset="0"/>
              <a:buChar char="▪"/>
            </a:pPr>
            <a:r>
              <a:rPr lang="en-GB" sz="2000" dirty="0" smtClean="0"/>
              <a:t>Relative importance of conditions</a:t>
            </a:r>
          </a:p>
          <a:p>
            <a:pPr marL="1143000" lvl="2" indent="-228600">
              <a:lnSpc>
                <a:spcPct val="90000"/>
              </a:lnSpc>
              <a:spcBef>
                <a:spcPts val="1800"/>
              </a:spcBef>
              <a:buClr>
                <a:schemeClr val="accent1"/>
              </a:buClr>
              <a:buSzPct val="100000"/>
              <a:buFont typeface="Arial" pitchFamily="34" charset="0"/>
              <a:buChar char="▪"/>
            </a:pPr>
            <a:r>
              <a:rPr lang="en-GB" sz="2000" dirty="0" smtClean="0"/>
              <a:t>Importance of pre-established routines</a:t>
            </a:r>
          </a:p>
          <a:p>
            <a:pPr marL="1143000" lvl="2" indent="-228600">
              <a:lnSpc>
                <a:spcPct val="90000"/>
              </a:lnSpc>
              <a:spcBef>
                <a:spcPts val="1800"/>
              </a:spcBef>
              <a:buClr>
                <a:schemeClr val="accent1"/>
              </a:buClr>
              <a:buSzPct val="100000"/>
              <a:buFont typeface="Arial" pitchFamily="34" charset="0"/>
              <a:buChar char="▪"/>
            </a:pPr>
            <a:r>
              <a:rPr lang="en-GB" sz="2000" dirty="0" smtClean="0"/>
              <a:t>Role of the carer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and Beliefs in Value of Medication</a:t>
            </a:r>
            <a:endParaRPr lang="en-US" dirty="0"/>
          </a:p>
        </p:txBody>
      </p:sp>
      <p:sp>
        <p:nvSpPr>
          <p:cNvPr id="5" name="TextBox 4"/>
          <p:cNvSpPr txBox="1"/>
          <p:nvPr/>
        </p:nvSpPr>
        <p:spPr>
          <a:xfrm>
            <a:off x="611185" y="2131265"/>
            <a:ext cx="10969629" cy="3975448"/>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As has been mentioned throughout, a key factor relating to adherence appeared to be beliefs in the value of the medication and the wider healthcare system.</a:t>
            </a:r>
          </a:p>
          <a:p>
            <a:pPr marL="228600" indent="-228600">
              <a:lnSpc>
                <a:spcPct val="90000"/>
              </a:lnSpc>
              <a:spcBef>
                <a:spcPts val="1800"/>
              </a:spcBef>
              <a:buClr>
                <a:schemeClr val="accent1"/>
              </a:buClr>
              <a:buSzPct val="100000"/>
              <a:buFont typeface="Arial" pitchFamily="34" charset="0"/>
              <a:buChar char="▪"/>
            </a:pPr>
            <a:r>
              <a:rPr lang="en-GB" sz="2000" dirty="0" smtClean="0"/>
              <a:t>This was often founded on an understanding of the condition being medicated and its potential consequences</a:t>
            </a:r>
          </a:p>
          <a:p>
            <a:pPr marL="228600" indent="-228600">
              <a:lnSpc>
                <a:spcPct val="90000"/>
              </a:lnSpc>
              <a:spcBef>
                <a:spcPts val="1800"/>
              </a:spcBef>
              <a:buClr>
                <a:schemeClr val="accent1"/>
              </a:buClr>
              <a:buSzPct val="100000"/>
              <a:buFont typeface="Arial" pitchFamily="34" charset="0"/>
              <a:buChar char="▪"/>
            </a:pPr>
            <a:r>
              <a:rPr lang="en-GB" sz="2000" dirty="0" smtClean="0"/>
              <a:t>The study saw numerous reports of active acceptance of </a:t>
            </a:r>
            <a:r>
              <a:rPr lang="en-GB" sz="2000" dirty="0" err="1" smtClean="0"/>
              <a:t>eyedrops</a:t>
            </a:r>
            <a:r>
              <a:rPr lang="en-GB" sz="2000" dirty="0" smtClean="0"/>
              <a:t> based on valuing sight</a:t>
            </a:r>
          </a:p>
          <a:p>
            <a:pPr marL="228600" indent="-228600">
              <a:lnSpc>
                <a:spcPct val="90000"/>
              </a:lnSpc>
              <a:spcBef>
                <a:spcPts val="1800"/>
              </a:spcBef>
              <a:buClr>
                <a:schemeClr val="accent1"/>
              </a:buClr>
              <a:buSzPct val="100000"/>
              <a:buFont typeface="Arial" pitchFamily="34" charset="0"/>
              <a:buChar char="▪"/>
            </a:pPr>
            <a:r>
              <a:rPr lang="en-GB" sz="2000" dirty="0" smtClean="0"/>
              <a:t>Other participants placed more stock on the healthcare system and its instructions:</a:t>
            </a:r>
          </a:p>
          <a:p>
            <a:pPr marL="228600" indent="-228600">
              <a:lnSpc>
                <a:spcPct val="90000"/>
              </a:lnSpc>
              <a:spcBef>
                <a:spcPts val="1800"/>
              </a:spcBef>
              <a:buClr>
                <a:schemeClr val="accent1"/>
              </a:buClr>
              <a:buSzPct val="100000"/>
              <a:buFont typeface="Arial" pitchFamily="34" charset="0"/>
              <a:buChar char="▪"/>
            </a:pPr>
            <a:endParaRPr lang="en-GB" sz="2000" dirty="0" smtClean="0"/>
          </a:p>
          <a:p>
            <a:pPr marL="228600" indent="-228600">
              <a:lnSpc>
                <a:spcPct val="90000"/>
              </a:lnSpc>
              <a:spcBef>
                <a:spcPts val="1800"/>
              </a:spcBef>
              <a:buClr>
                <a:schemeClr val="accent1"/>
              </a:buClr>
              <a:buSzPct val="100000"/>
              <a:buFont typeface="Arial" pitchFamily="34" charset="0"/>
              <a:buChar char="▪"/>
            </a:pPr>
            <a:endParaRPr lang="en-GB" sz="2000" dirty="0" smtClean="0"/>
          </a:p>
          <a:p>
            <a:pPr marL="228600" indent="-228600">
              <a:lnSpc>
                <a:spcPct val="90000"/>
              </a:lnSpc>
              <a:spcBef>
                <a:spcPts val="1800"/>
              </a:spcBef>
              <a:buClr>
                <a:schemeClr val="accent1"/>
              </a:buClr>
              <a:buSzPct val="100000"/>
              <a:buFont typeface="Arial" pitchFamily="34" charset="0"/>
              <a:buChar char="▪"/>
            </a:pPr>
            <a:r>
              <a:rPr lang="en-GB" sz="2000" dirty="0" smtClean="0"/>
              <a:t>Glaucoma’s asymptomatic nature saw it </a:t>
            </a:r>
            <a:r>
              <a:rPr lang="en-GB" sz="2000" dirty="0" err="1" smtClean="0"/>
              <a:t>deprioritised</a:t>
            </a:r>
            <a:r>
              <a:rPr lang="en-GB" sz="2000" dirty="0" smtClean="0"/>
              <a:t> in relation to other conditions</a:t>
            </a:r>
          </a:p>
        </p:txBody>
      </p:sp>
      <p:sp>
        <p:nvSpPr>
          <p:cNvPr id="4" name="Rectangle 3"/>
          <p:cNvSpPr/>
          <p:nvPr/>
        </p:nvSpPr>
        <p:spPr>
          <a:xfrm>
            <a:off x="2057400" y="4835436"/>
            <a:ext cx="7416800" cy="646331"/>
          </a:xfrm>
          <a:prstGeom prst="rect">
            <a:avLst/>
          </a:prstGeom>
        </p:spPr>
        <p:txBody>
          <a:bodyPr wrap="square">
            <a:spAutoFit/>
          </a:bodyPr>
          <a:lstStyle/>
          <a:p>
            <a:r>
              <a:rPr lang="en-GB" i="1" dirty="0" smtClean="0"/>
              <a:t>I: Is it the fear of what would happen if you didn’t take your medicine? </a:t>
            </a:r>
          </a:p>
          <a:p>
            <a:r>
              <a:rPr lang="en-GB" i="1" dirty="0" smtClean="0"/>
              <a:t>R: No, it’s just the fact that they say, “Take this”. </a:t>
            </a:r>
            <a:r>
              <a:rPr lang="en-GB" b="1" i="1" dirty="0" smtClean="0"/>
              <a:t>WP11, Patient</a:t>
            </a:r>
            <a:endParaRPr lang="en-GB" i="1" dirty="0" smtClean="0"/>
          </a:p>
        </p:txBody>
      </p:sp>
    </p:spTree>
    <p:extLst>
      <p:ext uri="{BB962C8B-B14F-4D97-AF65-F5344CB8AC3E}">
        <p14:creationId xmlns:p14="http://schemas.microsoft.com/office/powerpoint/2010/main" val="312361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Importance of Conditions</a:t>
            </a:r>
            <a:endParaRPr lang="en-US" dirty="0"/>
          </a:p>
        </p:txBody>
      </p:sp>
      <p:sp>
        <p:nvSpPr>
          <p:cNvPr id="5" name="TextBox 4"/>
          <p:cNvSpPr txBox="1"/>
          <p:nvPr/>
        </p:nvSpPr>
        <p:spPr>
          <a:xfrm>
            <a:off x="611185" y="2022779"/>
            <a:ext cx="10969629" cy="374461"/>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Management of multiple conditions offers potential for conditions to be prioritised</a:t>
            </a:r>
          </a:p>
        </p:txBody>
      </p:sp>
      <p:sp>
        <p:nvSpPr>
          <p:cNvPr id="4" name="Rectangle 3"/>
          <p:cNvSpPr/>
          <p:nvPr/>
        </p:nvSpPr>
        <p:spPr>
          <a:xfrm>
            <a:off x="2032000" y="2524036"/>
            <a:ext cx="7416800" cy="923330"/>
          </a:xfrm>
          <a:prstGeom prst="rect">
            <a:avLst/>
          </a:prstGeom>
        </p:spPr>
        <p:txBody>
          <a:bodyPr wrap="square">
            <a:spAutoFit/>
          </a:bodyPr>
          <a:lstStyle/>
          <a:p>
            <a:r>
              <a:rPr lang="en-GB" i="1" dirty="0" smtClean="0"/>
              <a:t>Well, in fact, I don’t give her eyes a thought actually because they aren’t that important. No, it’s more like other things take priority over them at the moment. </a:t>
            </a:r>
            <a:r>
              <a:rPr lang="en-GB" b="1" i="1" dirty="0" smtClean="0"/>
              <a:t>WC02, Carer</a:t>
            </a:r>
            <a:endParaRPr lang="en-GB" i="1" dirty="0"/>
          </a:p>
        </p:txBody>
      </p:sp>
      <p:sp>
        <p:nvSpPr>
          <p:cNvPr id="6" name="TextBox 5"/>
          <p:cNvSpPr txBox="1"/>
          <p:nvPr/>
        </p:nvSpPr>
        <p:spPr>
          <a:xfrm>
            <a:off x="738185" y="3597579"/>
            <a:ext cx="10969629" cy="374461"/>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Theme noticeable with conditions other than dementia:</a:t>
            </a:r>
          </a:p>
        </p:txBody>
      </p:sp>
      <p:sp>
        <p:nvSpPr>
          <p:cNvPr id="8" name="Rectangle 7"/>
          <p:cNvSpPr/>
          <p:nvPr/>
        </p:nvSpPr>
        <p:spPr>
          <a:xfrm>
            <a:off x="2032000" y="4124236"/>
            <a:ext cx="7416800" cy="1754327"/>
          </a:xfrm>
          <a:prstGeom prst="rect">
            <a:avLst/>
          </a:prstGeom>
        </p:spPr>
        <p:txBody>
          <a:bodyPr wrap="square">
            <a:spAutoFit/>
          </a:bodyPr>
          <a:lstStyle/>
          <a:p>
            <a:r>
              <a:rPr lang="en-GB" i="1" dirty="0" smtClean="0"/>
              <a:t>You can pop off quickly with the heart and you don’t pop off quickly with glaucoma. </a:t>
            </a:r>
            <a:r>
              <a:rPr lang="en-GB" b="1" i="1" dirty="0" smtClean="0"/>
              <a:t>WPC01, Patient</a:t>
            </a:r>
            <a:endParaRPr lang="en-GB" i="1" dirty="0" smtClean="0"/>
          </a:p>
          <a:p>
            <a:r>
              <a:rPr lang="en-GB" i="1" dirty="0" smtClean="0"/>
              <a:t> </a:t>
            </a:r>
          </a:p>
          <a:p>
            <a:r>
              <a:rPr lang="en-GB" i="1" dirty="0" smtClean="0"/>
              <a:t>I know part of my colon is affected and I'm going to have part of that removed…but that affects me, the glaucoma and the cataracts don’t really affect me. </a:t>
            </a:r>
            <a:r>
              <a:rPr lang="en-GB" b="1" i="1" dirty="0" smtClean="0"/>
              <a:t>WPC04, Patient</a:t>
            </a:r>
            <a:endParaRPr lang="en-GB" i="1" dirty="0"/>
          </a:p>
        </p:txBody>
      </p:sp>
    </p:spTree>
    <p:extLst>
      <p:ext uri="{BB962C8B-B14F-4D97-AF65-F5344CB8AC3E}">
        <p14:creationId xmlns:p14="http://schemas.microsoft.com/office/powerpoint/2010/main" val="277020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Pre-Existing Routines</a:t>
            </a:r>
            <a:endParaRPr lang="en-US" dirty="0"/>
          </a:p>
        </p:txBody>
      </p:sp>
      <p:sp>
        <p:nvSpPr>
          <p:cNvPr id="5" name="TextBox 4"/>
          <p:cNvSpPr txBox="1"/>
          <p:nvPr/>
        </p:nvSpPr>
        <p:spPr>
          <a:xfrm>
            <a:off x="611185" y="2100269"/>
            <a:ext cx="10969629" cy="3188565"/>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Pre-existing routines and the use of calendars or memory aids often coincided with a greater capability for a patient to manage their </a:t>
            </a:r>
            <a:r>
              <a:rPr lang="en-GB" sz="2000" dirty="0" err="1" smtClean="0"/>
              <a:t>eyedrops</a:t>
            </a:r>
            <a:r>
              <a:rPr lang="en-GB" sz="2000" dirty="0" smtClean="0"/>
              <a:t>:</a:t>
            </a:r>
          </a:p>
          <a:p>
            <a:endParaRPr lang="en-GB" sz="2000" dirty="0" smtClean="0"/>
          </a:p>
          <a:p>
            <a:pPr lvl="1">
              <a:lnSpc>
                <a:spcPct val="90000"/>
              </a:lnSpc>
              <a:spcBef>
                <a:spcPts val="1800"/>
              </a:spcBef>
              <a:buClr>
                <a:schemeClr val="accent1"/>
              </a:buClr>
              <a:buSzPct val="100000"/>
            </a:pPr>
            <a:r>
              <a:rPr lang="en-GB" dirty="0" smtClean="0"/>
              <a:t>“And </a:t>
            </a:r>
            <a:r>
              <a:rPr lang="en-GB" dirty="0"/>
              <a:t>she would really do it to the letter and would always take them, she used to say I have to take them the last thing of the day, so she would have them by the side of her bed, she would put them in and apparently the consultant had told her that she should put them in and she should hold her fingers in her eyes for 60 seconds, and then once that was done they were, that was successful, that was what she had to do, and she just literally did it to the </a:t>
            </a:r>
            <a:r>
              <a:rPr lang="en-GB" dirty="0" smtClean="0"/>
              <a:t>letter”</a:t>
            </a:r>
          </a:p>
          <a:p>
            <a:pPr lvl="1">
              <a:lnSpc>
                <a:spcPct val="90000"/>
              </a:lnSpc>
              <a:spcBef>
                <a:spcPts val="1800"/>
              </a:spcBef>
              <a:buClr>
                <a:schemeClr val="accent1"/>
              </a:buClr>
              <a:buSzPct val="100000"/>
            </a:pPr>
            <a:r>
              <a:rPr lang="en-GB" b="1" dirty="0" smtClean="0"/>
              <a:t>CC06, Carer</a:t>
            </a:r>
            <a:endParaRPr lang="en-GB" sz="2000" b="1" dirty="0" smtClean="0"/>
          </a:p>
          <a:p>
            <a:endParaRPr lang="en-GB" dirty="0"/>
          </a:p>
        </p:txBody>
      </p:sp>
    </p:spTree>
    <p:extLst>
      <p:ext uri="{BB962C8B-B14F-4D97-AF65-F5344CB8AC3E}">
        <p14:creationId xmlns:p14="http://schemas.microsoft.com/office/powerpoint/2010/main" val="244781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a:t>
            </a:r>
            <a:r>
              <a:rPr lang="en-US" dirty="0" err="1" smtClean="0"/>
              <a:t>Carer</a:t>
            </a:r>
            <a:endParaRPr lang="en-US" dirty="0"/>
          </a:p>
        </p:txBody>
      </p:sp>
      <p:sp>
        <p:nvSpPr>
          <p:cNvPr id="5" name="TextBox 4"/>
          <p:cNvSpPr txBox="1"/>
          <p:nvPr/>
        </p:nvSpPr>
        <p:spPr>
          <a:xfrm>
            <a:off x="611185" y="2069273"/>
            <a:ext cx="10969629" cy="4348883"/>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The carer was an essential factor in slowing the deterioration of sight for patients. For dementia patients this was primarily in terms of acting as a substitute for memory:</a:t>
            </a:r>
          </a:p>
          <a:p>
            <a:pPr lvl="1">
              <a:lnSpc>
                <a:spcPct val="90000"/>
              </a:lnSpc>
              <a:spcBef>
                <a:spcPts val="1800"/>
              </a:spcBef>
              <a:buClr>
                <a:schemeClr val="accent1"/>
              </a:buClr>
              <a:buSzPct val="100000"/>
            </a:pPr>
            <a:endParaRPr lang="en-GB" dirty="0" smtClean="0"/>
          </a:p>
          <a:p>
            <a:pPr lvl="1">
              <a:lnSpc>
                <a:spcPct val="90000"/>
              </a:lnSpc>
              <a:spcBef>
                <a:spcPts val="1800"/>
              </a:spcBef>
              <a:buClr>
                <a:schemeClr val="accent1"/>
              </a:buClr>
              <a:buSzPct val="100000"/>
            </a:pPr>
            <a:r>
              <a:rPr lang="en-GB" dirty="0" smtClean="0"/>
              <a:t>“Yeah, he </a:t>
            </a:r>
            <a:r>
              <a:rPr lang="en-GB" dirty="0"/>
              <a:t>does it himself. </a:t>
            </a:r>
            <a:r>
              <a:rPr lang="en-GB" dirty="0" smtClean="0"/>
              <a:t>I’ve </a:t>
            </a:r>
            <a:r>
              <a:rPr lang="en-GB" dirty="0"/>
              <a:t>got to tell </a:t>
            </a:r>
            <a:r>
              <a:rPr lang="en-GB" dirty="0" smtClean="0"/>
              <a:t>him </a:t>
            </a:r>
            <a:r>
              <a:rPr lang="en-GB" dirty="0"/>
              <a:t>before we go to </a:t>
            </a:r>
            <a:r>
              <a:rPr lang="en-GB" dirty="0" smtClean="0"/>
              <a:t>bed. </a:t>
            </a:r>
            <a:r>
              <a:rPr lang="en-GB" dirty="0"/>
              <a:t>I say don’t forget eye drops, in the fridge so, some nights even I go </a:t>
            </a:r>
            <a:r>
              <a:rPr lang="en-GB" dirty="0" smtClean="0"/>
              <a:t>downstairs </a:t>
            </a:r>
            <a:r>
              <a:rPr lang="en-GB" dirty="0"/>
              <a:t>and he comes down, I </a:t>
            </a:r>
            <a:r>
              <a:rPr lang="en-GB" dirty="0" smtClean="0"/>
              <a:t>say </a:t>
            </a:r>
            <a:r>
              <a:rPr lang="en-GB" dirty="0"/>
              <a:t>have you done it, oh no, he says, he’s got to </a:t>
            </a:r>
            <a:r>
              <a:rPr lang="en-GB" dirty="0" smtClean="0"/>
              <a:t>go </a:t>
            </a:r>
            <a:r>
              <a:rPr lang="en-GB" dirty="0"/>
              <a:t>back and do them, but that’s all. </a:t>
            </a:r>
            <a:r>
              <a:rPr lang="en-GB" dirty="0" smtClean="0"/>
              <a:t>I’m </a:t>
            </a:r>
            <a:r>
              <a:rPr lang="en-GB" dirty="0"/>
              <a:t>sure if I weren’t here he wouldn’t do them, I’m sure.  And again I wonder it’s because he’s got used to </a:t>
            </a:r>
            <a:r>
              <a:rPr lang="en-GB" dirty="0" smtClean="0"/>
              <a:t>me…he’s </a:t>
            </a:r>
            <a:r>
              <a:rPr lang="en-GB" dirty="0"/>
              <a:t>got used to me saying about it but I don’t </a:t>
            </a:r>
            <a:r>
              <a:rPr lang="en-GB" dirty="0" smtClean="0"/>
              <a:t>know”</a:t>
            </a:r>
          </a:p>
          <a:p>
            <a:pPr lvl="1">
              <a:lnSpc>
                <a:spcPct val="90000"/>
              </a:lnSpc>
              <a:spcBef>
                <a:spcPts val="1800"/>
              </a:spcBef>
              <a:buClr>
                <a:schemeClr val="accent1"/>
              </a:buClr>
              <a:buSzPct val="100000"/>
            </a:pPr>
            <a:endParaRPr lang="en-GB" dirty="0" smtClean="0"/>
          </a:p>
          <a:p>
            <a:pPr lvl="1">
              <a:lnSpc>
                <a:spcPct val="90000"/>
              </a:lnSpc>
              <a:spcBef>
                <a:spcPts val="1800"/>
              </a:spcBef>
              <a:buClr>
                <a:schemeClr val="accent1"/>
              </a:buClr>
              <a:buSzPct val="100000"/>
            </a:pPr>
            <a:r>
              <a:rPr lang="en-GB" b="1" dirty="0" smtClean="0"/>
              <a:t>CC04, Carer</a:t>
            </a:r>
          </a:p>
          <a:p>
            <a:endParaRPr lang="en-GB" dirty="0"/>
          </a:p>
          <a:p>
            <a:pPr lvl="1">
              <a:lnSpc>
                <a:spcPct val="90000"/>
              </a:lnSpc>
              <a:spcBef>
                <a:spcPts val="1800"/>
              </a:spcBef>
              <a:buClr>
                <a:schemeClr val="accent1"/>
              </a:buClr>
              <a:buSzPct val="100000"/>
            </a:pPr>
            <a:endParaRPr lang="en-GB" sz="2000" dirty="0" smtClean="0"/>
          </a:p>
        </p:txBody>
      </p:sp>
    </p:spTree>
    <p:extLst>
      <p:ext uri="{BB962C8B-B14F-4D97-AF65-F5344CB8AC3E}">
        <p14:creationId xmlns:p14="http://schemas.microsoft.com/office/powerpoint/2010/main" val="427000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Recommendations</a:t>
            </a:r>
            <a:endParaRPr lang="en-US" dirty="0"/>
          </a:p>
        </p:txBody>
      </p:sp>
      <p:sp>
        <p:nvSpPr>
          <p:cNvPr id="5" name="TextBox 4"/>
          <p:cNvSpPr txBox="1"/>
          <p:nvPr/>
        </p:nvSpPr>
        <p:spPr>
          <a:xfrm>
            <a:off x="611185" y="2100273"/>
            <a:ext cx="10969629" cy="3416320"/>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Dementia can contribute to patients being forgetful over their eye drops</a:t>
            </a:r>
          </a:p>
          <a:p>
            <a:pPr marL="228600" indent="-228600">
              <a:lnSpc>
                <a:spcPct val="90000"/>
              </a:lnSpc>
              <a:spcBef>
                <a:spcPts val="1800"/>
              </a:spcBef>
              <a:buClr>
                <a:schemeClr val="accent1"/>
              </a:buClr>
              <a:buSzPct val="100000"/>
              <a:buFont typeface="Arial" pitchFamily="34" charset="0"/>
              <a:buChar char="▪"/>
            </a:pPr>
            <a:r>
              <a:rPr lang="en-GB" sz="2000" dirty="0" smtClean="0"/>
              <a:t>Eye drops and glaucoma medication do not fit into memory aids such as blister packs</a:t>
            </a:r>
          </a:p>
          <a:p>
            <a:pPr marL="228600" indent="-228600">
              <a:lnSpc>
                <a:spcPct val="90000"/>
              </a:lnSpc>
              <a:spcBef>
                <a:spcPts val="1800"/>
              </a:spcBef>
              <a:buClr>
                <a:schemeClr val="accent1"/>
              </a:buClr>
              <a:buSzPct val="100000"/>
              <a:buFont typeface="Arial" pitchFamily="34" charset="0"/>
              <a:buChar char="▪"/>
            </a:pPr>
            <a:r>
              <a:rPr lang="en-GB" sz="2000" dirty="0" smtClean="0"/>
              <a:t>Routines, communication, support and pre-existing attitudes can mediate this to a degree</a:t>
            </a:r>
          </a:p>
          <a:p>
            <a:pPr marL="228600" indent="-228600">
              <a:lnSpc>
                <a:spcPct val="90000"/>
              </a:lnSpc>
              <a:spcBef>
                <a:spcPts val="1800"/>
              </a:spcBef>
              <a:buClr>
                <a:schemeClr val="accent1"/>
              </a:buClr>
              <a:buSzPct val="100000"/>
              <a:buFont typeface="Arial" pitchFamily="34" charset="0"/>
              <a:buChar char="▪"/>
            </a:pPr>
            <a:r>
              <a:rPr lang="en-GB" sz="2000" dirty="0" smtClean="0"/>
              <a:t>The carer role was often pivotal in preventing progress towards a ‘precipice of care’</a:t>
            </a:r>
          </a:p>
          <a:p>
            <a:pPr marL="228600" indent="-228600">
              <a:lnSpc>
                <a:spcPct val="90000"/>
              </a:lnSpc>
              <a:spcBef>
                <a:spcPts val="1800"/>
              </a:spcBef>
              <a:buClr>
                <a:schemeClr val="accent1"/>
              </a:buClr>
              <a:buSzPct val="100000"/>
              <a:buFont typeface="Arial" pitchFamily="34" charset="0"/>
              <a:buChar char="▪"/>
            </a:pPr>
            <a:r>
              <a:rPr lang="en-GB" sz="2000" dirty="0" smtClean="0"/>
              <a:t>The ‘precipice of care’ seemed more likely if both carer and patient had health issues</a:t>
            </a:r>
          </a:p>
          <a:p>
            <a:pPr marL="228600" indent="-228600">
              <a:lnSpc>
                <a:spcPct val="90000"/>
              </a:lnSpc>
              <a:spcBef>
                <a:spcPts val="1800"/>
              </a:spcBef>
              <a:buClr>
                <a:schemeClr val="accent1"/>
              </a:buClr>
              <a:buSzPct val="100000"/>
              <a:buFont typeface="Arial" pitchFamily="34" charset="0"/>
              <a:buChar char="▪"/>
            </a:pPr>
            <a:r>
              <a:rPr lang="en-GB" sz="2000" dirty="0" smtClean="0"/>
              <a:t>Better recording of dementia diagnosis may aid communication in the eye clinic</a:t>
            </a:r>
          </a:p>
          <a:p>
            <a:pPr marL="228600" indent="-228600">
              <a:lnSpc>
                <a:spcPct val="90000"/>
              </a:lnSpc>
              <a:spcBef>
                <a:spcPts val="1800"/>
              </a:spcBef>
              <a:buClr>
                <a:schemeClr val="accent1"/>
              </a:buClr>
              <a:buSzPct val="100000"/>
              <a:buFont typeface="Arial" pitchFamily="34" charset="0"/>
              <a:buChar char="▪"/>
            </a:pPr>
            <a:r>
              <a:rPr lang="en-GB" sz="2000" dirty="0" smtClean="0"/>
              <a:t>The </a:t>
            </a:r>
            <a:r>
              <a:rPr lang="en-GB" sz="2000"/>
              <a:t>E</a:t>
            </a:r>
            <a:r>
              <a:rPr lang="en-GB" sz="2000" smtClean="0"/>
              <a:t>ye Clinic’s </a:t>
            </a:r>
            <a:r>
              <a:rPr lang="en-GB" sz="2000" dirty="0" smtClean="0"/>
              <a:t>Liaison Officer may be helpful to patients with dementia</a:t>
            </a:r>
          </a:p>
        </p:txBody>
      </p:sp>
    </p:spTree>
    <p:extLst>
      <p:ext uri="{BB962C8B-B14F-4D97-AF65-F5344CB8AC3E}">
        <p14:creationId xmlns:p14="http://schemas.microsoft.com/office/powerpoint/2010/main" val="118659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Details</a:t>
            </a:r>
            <a:endParaRPr lang="en-US" dirty="0"/>
          </a:p>
        </p:txBody>
      </p:sp>
      <p:sp>
        <p:nvSpPr>
          <p:cNvPr id="5" name="TextBox 4"/>
          <p:cNvSpPr txBox="1"/>
          <p:nvPr/>
        </p:nvSpPr>
        <p:spPr>
          <a:xfrm>
            <a:off x="611185" y="2906185"/>
            <a:ext cx="10969629" cy="3240887"/>
          </a:xfrm>
          <a:prstGeom prst="rect">
            <a:avLst/>
          </a:prstGeom>
          <a:noFill/>
        </p:spPr>
        <p:txBody>
          <a:bodyPr wrap="square" rtlCol="0">
            <a:spAutoFit/>
          </a:bodyPr>
          <a:lstStyle/>
          <a:p>
            <a:pPr algn="ctr">
              <a:lnSpc>
                <a:spcPct val="90000"/>
              </a:lnSpc>
              <a:spcBef>
                <a:spcPts val="1800"/>
              </a:spcBef>
              <a:buClr>
                <a:schemeClr val="accent1"/>
              </a:buClr>
              <a:buSzPct val="100000"/>
            </a:pPr>
            <a:r>
              <a:rPr lang="en-GB" sz="2400" dirty="0" err="1" smtClean="0"/>
              <a:t>Dr.</a:t>
            </a:r>
            <a:r>
              <a:rPr lang="en-GB" sz="2400" dirty="0" smtClean="0"/>
              <a:t> Simon Read, School of Healthcare Sciences, Cardiff University</a:t>
            </a:r>
          </a:p>
          <a:p>
            <a:pPr algn="ctr">
              <a:lnSpc>
                <a:spcPct val="90000"/>
              </a:lnSpc>
              <a:spcBef>
                <a:spcPts val="1800"/>
              </a:spcBef>
              <a:buClr>
                <a:schemeClr val="accent1"/>
              </a:buClr>
              <a:buSzPct val="100000"/>
            </a:pPr>
            <a:r>
              <a:rPr lang="en-GB" sz="2400" dirty="0" smtClean="0"/>
              <a:t>E-mail: </a:t>
            </a:r>
            <a:r>
              <a:rPr lang="en-GB" sz="2400" dirty="0" smtClean="0">
                <a:hlinkClick r:id="rId3"/>
              </a:rPr>
              <a:t>readsm@cardiff.ac.uk</a:t>
            </a:r>
            <a:endParaRPr lang="en-GB" sz="2400" dirty="0" smtClean="0"/>
          </a:p>
          <a:p>
            <a:pPr algn="ctr">
              <a:lnSpc>
                <a:spcPct val="90000"/>
              </a:lnSpc>
              <a:spcBef>
                <a:spcPts val="1800"/>
              </a:spcBef>
              <a:buClr>
                <a:schemeClr val="accent1"/>
              </a:buClr>
              <a:buSzPct val="100000"/>
            </a:pPr>
            <a:endParaRPr lang="en-GB" sz="2400" dirty="0"/>
          </a:p>
          <a:p>
            <a:pPr algn="ctr">
              <a:lnSpc>
                <a:spcPct val="90000"/>
              </a:lnSpc>
              <a:spcBef>
                <a:spcPts val="1800"/>
              </a:spcBef>
              <a:buClr>
                <a:schemeClr val="accent1"/>
              </a:buClr>
              <a:buSzPct val="100000"/>
            </a:pPr>
            <a:r>
              <a:rPr lang="en-GB" sz="2400" dirty="0" err="1" smtClean="0"/>
              <a:t>Prof.</a:t>
            </a:r>
            <a:r>
              <a:rPr lang="en-GB" sz="2400" dirty="0" smtClean="0"/>
              <a:t> Heather Waterman, School of Healthcare Sciences, Cardiff University</a:t>
            </a:r>
          </a:p>
          <a:p>
            <a:pPr algn="ctr">
              <a:lnSpc>
                <a:spcPct val="90000"/>
              </a:lnSpc>
              <a:spcBef>
                <a:spcPts val="1800"/>
              </a:spcBef>
              <a:buClr>
                <a:schemeClr val="accent1"/>
              </a:buClr>
              <a:buSzPct val="100000"/>
            </a:pPr>
            <a:r>
              <a:rPr lang="en-GB" sz="2400" dirty="0" smtClean="0"/>
              <a:t>E-mail: </a:t>
            </a:r>
            <a:r>
              <a:rPr lang="en-GB" sz="2400" dirty="0" smtClean="0">
                <a:hlinkClick r:id="rId4"/>
              </a:rPr>
              <a:t>watermanh1@cardiff.ac.uk</a:t>
            </a:r>
            <a:endParaRPr lang="en-GB" sz="2400" dirty="0" smtClean="0"/>
          </a:p>
          <a:p>
            <a:pPr algn="ctr">
              <a:lnSpc>
                <a:spcPct val="90000"/>
              </a:lnSpc>
              <a:spcBef>
                <a:spcPts val="1800"/>
              </a:spcBef>
              <a:buClr>
                <a:schemeClr val="accent1"/>
              </a:buClr>
              <a:buSzPct val="100000"/>
            </a:pPr>
            <a:endParaRPr lang="en-GB" sz="2400" dirty="0" smtClean="0"/>
          </a:p>
        </p:txBody>
      </p:sp>
    </p:spTree>
    <p:extLst>
      <p:ext uri="{BB962C8B-B14F-4D97-AF65-F5344CB8AC3E}">
        <p14:creationId xmlns:p14="http://schemas.microsoft.com/office/powerpoint/2010/main" val="176964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Glaucoma</a:t>
            </a:r>
            <a:endParaRPr lang="en-US" dirty="0"/>
          </a:p>
        </p:txBody>
      </p:sp>
      <p:pic>
        <p:nvPicPr>
          <p:cNvPr id="1026" name="Picture 2" descr="Image result for glaucoma eye"/>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343900" y="3926517"/>
            <a:ext cx="3245661" cy="21583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1185" y="1883297"/>
            <a:ext cx="10969629" cy="2400657"/>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Glaucoma refers to a group of conditions affecting a person’s sight</a:t>
            </a:r>
          </a:p>
          <a:p>
            <a:pPr marL="228600" indent="-228600">
              <a:lnSpc>
                <a:spcPct val="90000"/>
              </a:lnSpc>
              <a:spcBef>
                <a:spcPts val="1800"/>
              </a:spcBef>
              <a:buClr>
                <a:schemeClr val="accent1"/>
              </a:buClr>
              <a:buSzPct val="100000"/>
              <a:buFont typeface="Arial" pitchFamily="34" charset="0"/>
              <a:buChar char="▪"/>
            </a:pPr>
            <a:r>
              <a:rPr lang="en-GB" sz="2000" dirty="0" smtClean="0"/>
              <a:t>Affects around 2% of people aged over 40; 10% of those aged over 75</a:t>
            </a:r>
          </a:p>
          <a:p>
            <a:pPr marL="228600" indent="-228600">
              <a:lnSpc>
                <a:spcPct val="90000"/>
              </a:lnSpc>
              <a:spcBef>
                <a:spcPts val="1800"/>
              </a:spcBef>
              <a:buClr>
                <a:schemeClr val="accent1"/>
              </a:buClr>
              <a:buSzPct val="100000"/>
              <a:buFont typeface="Arial" pitchFamily="34" charset="0"/>
              <a:buChar char="▪"/>
            </a:pPr>
            <a:r>
              <a:rPr lang="en-GB" sz="2000" dirty="0" smtClean="0"/>
              <a:t>This accounts for 600,000 people in UK; a further 300,000 may be undiagnosed</a:t>
            </a:r>
          </a:p>
          <a:p>
            <a:pPr marL="228600" indent="-228600">
              <a:lnSpc>
                <a:spcPct val="90000"/>
              </a:lnSpc>
              <a:spcBef>
                <a:spcPts val="1800"/>
              </a:spcBef>
              <a:buClr>
                <a:schemeClr val="accent1"/>
              </a:buClr>
              <a:buSzPct val="100000"/>
              <a:buFont typeface="Arial" pitchFamily="34" charset="0"/>
              <a:buChar char="▪"/>
            </a:pPr>
            <a:r>
              <a:rPr lang="en-GB" sz="2000" dirty="0"/>
              <a:t>Caused by build-up </a:t>
            </a:r>
            <a:r>
              <a:rPr lang="en-GB" sz="2000" dirty="0" smtClean="0"/>
              <a:t>of pressure </a:t>
            </a:r>
            <a:r>
              <a:rPr lang="en-GB" sz="2000" dirty="0"/>
              <a:t>in the eye or a weakness in the optic nerve</a:t>
            </a:r>
          </a:p>
          <a:p>
            <a:pPr marL="228600" indent="-228600">
              <a:lnSpc>
                <a:spcPct val="90000"/>
              </a:lnSpc>
              <a:spcBef>
                <a:spcPts val="1800"/>
              </a:spcBef>
              <a:buClr>
                <a:schemeClr val="accent1"/>
              </a:buClr>
              <a:buSzPct val="100000"/>
              <a:buFont typeface="Arial" pitchFamily="34" charset="0"/>
              <a:buChar char="▪"/>
            </a:pPr>
            <a:endParaRPr lang="en-GB" sz="2000" dirty="0"/>
          </a:p>
        </p:txBody>
      </p:sp>
      <p:sp>
        <p:nvSpPr>
          <p:cNvPr id="7" name="TextBox 6"/>
          <p:cNvSpPr txBox="1"/>
          <p:nvPr/>
        </p:nvSpPr>
        <p:spPr>
          <a:xfrm>
            <a:off x="619932" y="3926517"/>
            <a:ext cx="7723968" cy="1938992"/>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a:t>Initially </a:t>
            </a:r>
            <a:r>
              <a:rPr lang="en-GB" sz="2000" dirty="0" smtClean="0"/>
              <a:t>symptomless - </a:t>
            </a:r>
            <a:r>
              <a:rPr lang="en-GB" sz="2000" dirty="0"/>
              <a:t>only detected by </a:t>
            </a:r>
            <a:r>
              <a:rPr lang="en-GB" sz="2000" dirty="0" smtClean="0"/>
              <a:t>visit to optician</a:t>
            </a:r>
            <a:endParaRPr lang="en-GB" sz="2000" dirty="0"/>
          </a:p>
          <a:p>
            <a:pPr marL="228600" indent="-228600">
              <a:lnSpc>
                <a:spcPct val="90000"/>
              </a:lnSpc>
              <a:spcBef>
                <a:spcPts val="1800"/>
              </a:spcBef>
              <a:buClr>
                <a:schemeClr val="accent1"/>
              </a:buClr>
              <a:buSzPct val="100000"/>
              <a:buFont typeface="Arial" pitchFamily="34" charset="0"/>
              <a:buChar char="▪"/>
            </a:pPr>
            <a:r>
              <a:rPr lang="en-GB" sz="2000" dirty="0" smtClean="0"/>
              <a:t>Treatment generally involves daily eye drops</a:t>
            </a:r>
          </a:p>
          <a:p>
            <a:pPr marL="228600" indent="-228600">
              <a:lnSpc>
                <a:spcPct val="90000"/>
              </a:lnSpc>
              <a:spcBef>
                <a:spcPts val="1800"/>
              </a:spcBef>
              <a:buClr>
                <a:schemeClr val="accent1"/>
              </a:buClr>
              <a:buSzPct val="100000"/>
              <a:buFont typeface="Arial" pitchFamily="34" charset="0"/>
              <a:buChar char="▪"/>
            </a:pPr>
            <a:r>
              <a:rPr lang="en-GB" sz="2000" dirty="0" smtClean="0"/>
              <a:t>If </a:t>
            </a:r>
            <a:r>
              <a:rPr lang="en-GB" sz="2000" dirty="0"/>
              <a:t>not treated medically, glaucoma will progress to</a:t>
            </a:r>
            <a:r>
              <a:rPr lang="en-GB" sz="2000" dirty="0" smtClean="0"/>
              <a:t> loss </a:t>
            </a:r>
            <a:r>
              <a:rPr lang="en-GB" sz="2000" dirty="0"/>
              <a:t>of </a:t>
            </a:r>
            <a:r>
              <a:rPr lang="en-GB" sz="2000" dirty="0" smtClean="0"/>
              <a:t>vision and blindness</a:t>
            </a:r>
            <a:endParaRPr lang="en-GB" sz="2000" dirty="0"/>
          </a:p>
          <a:p>
            <a:endParaRPr lang="en-GB"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and Glaucoma</a:t>
            </a:r>
            <a:endParaRPr lang="en-US" dirty="0"/>
          </a:p>
        </p:txBody>
      </p:sp>
      <p:sp>
        <p:nvSpPr>
          <p:cNvPr id="5" name="TextBox 4"/>
          <p:cNvSpPr txBox="1"/>
          <p:nvPr/>
        </p:nvSpPr>
        <p:spPr>
          <a:xfrm>
            <a:off x="611185" y="1883297"/>
            <a:ext cx="10969629" cy="1892826"/>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The varying types of dementia are estimated to affect over 850,000 people in the UK</a:t>
            </a:r>
          </a:p>
          <a:p>
            <a:pPr marL="228600" indent="-228600">
              <a:lnSpc>
                <a:spcPct val="90000"/>
              </a:lnSpc>
              <a:spcBef>
                <a:spcPts val="1800"/>
              </a:spcBef>
              <a:buClr>
                <a:schemeClr val="accent1"/>
              </a:buClr>
              <a:buSzPct val="100000"/>
              <a:buFont typeface="Arial" pitchFamily="34" charset="0"/>
              <a:buChar char="▪"/>
            </a:pPr>
            <a:r>
              <a:rPr lang="en-GB" sz="2000" dirty="0"/>
              <a:t>Both conditions are age-</a:t>
            </a:r>
            <a:r>
              <a:rPr lang="en-GB" sz="2000" dirty="0" smtClean="0"/>
              <a:t>related and affect neurons in the brain</a:t>
            </a:r>
          </a:p>
          <a:p>
            <a:pPr marL="228600" indent="-228600">
              <a:lnSpc>
                <a:spcPct val="90000"/>
              </a:lnSpc>
              <a:spcBef>
                <a:spcPts val="1800"/>
              </a:spcBef>
              <a:buClr>
                <a:schemeClr val="accent1"/>
              </a:buClr>
              <a:buSzPct val="100000"/>
              <a:buFont typeface="Arial" pitchFamily="34" charset="0"/>
              <a:buChar char="▪"/>
            </a:pPr>
            <a:r>
              <a:rPr lang="en-GB" sz="2000" dirty="0" smtClean="0"/>
              <a:t>Both conditions expected to increase with ageing population</a:t>
            </a:r>
          </a:p>
          <a:p>
            <a:pPr marL="228600" indent="-228600">
              <a:lnSpc>
                <a:spcPct val="90000"/>
              </a:lnSpc>
              <a:spcBef>
                <a:spcPts val="1800"/>
              </a:spcBef>
              <a:buClr>
                <a:schemeClr val="accent1"/>
              </a:buClr>
              <a:buSzPct val="100000"/>
              <a:buFont typeface="Arial" pitchFamily="34" charset="0"/>
              <a:buChar char="▪"/>
            </a:pPr>
            <a:r>
              <a:rPr lang="en-GB" sz="2000" dirty="0" smtClean="0"/>
              <a:t>Symptoms and effects of dementia vary from person to person but can include:</a:t>
            </a:r>
          </a:p>
        </p:txBody>
      </p:sp>
      <p:pic>
        <p:nvPicPr>
          <p:cNvPr id="2050" name="Picture 2" descr="Image result for dementia brain"/>
          <p:cNvPicPr>
            <a:picLocks noChangeAspect="1" noChangeArrowheads="1"/>
          </p:cNvPicPr>
          <p:nvPr/>
        </p:nvPicPr>
        <p:blipFill rotWithShape="1">
          <a:blip r:embed="rId3">
            <a:extLst>
              <a:ext uri="{28A0092B-C50C-407E-A947-70E740481C1C}">
                <a14:useLocalDpi xmlns:a14="http://schemas.microsoft.com/office/drawing/2010/main" val="0"/>
              </a:ext>
            </a:extLst>
          </a:blip>
          <a:srcRect l="6122" r="7195"/>
          <a:stretch/>
        </p:blipFill>
        <p:spPr bwMode="auto">
          <a:xfrm>
            <a:off x="8333614" y="3957381"/>
            <a:ext cx="3247200" cy="2160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19932" y="3926517"/>
            <a:ext cx="7723968" cy="2169825"/>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Difficulty in finding the right words</a:t>
            </a:r>
          </a:p>
          <a:p>
            <a:pPr marL="685800" lvl="1" indent="-228600">
              <a:lnSpc>
                <a:spcPct val="90000"/>
              </a:lnSpc>
              <a:spcBef>
                <a:spcPts val="1800"/>
              </a:spcBef>
              <a:buClr>
                <a:schemeClr val="accent1"/>
              </a:buClr>
              <a:buSzPct val="100000"/>
              <a:buFont typeface="Arial" pitchFamily="34" charset="0"/>
              <a:buChar char="▪"/>
            </a:pPr>
            <a:r>
              <a:rPr lang="en-GB" sz="2000" dirty="0" smtClean="0"/>
              <a:t>Decline in mental ability and concentration</a:t>
            </a:r>
          </a:p>
          <a:p>
            <a:pPr marL="685800" lvl="1" indent="-228600">
              <a:lnSpc>
                <a:spcPct val="90000"/>
              </a:lnSpc>
              <a:spcBef>
                <a:spcPts val="1800"/>
              </a:spcBef>
              <a:buClr>
                <a:schemeClr val="accent1"/>
              </a:buClr>
              <a:buSzPct val="100000"/>
              <a:buFont typeface="Arial" pitchFamily="34" charset="0"/>
              <a:buChar char="▪"/>
            </a:pPr>
            <a:r>
              <a:rPr lang="en-GB" sz="2000" dirty="0" smtClean="0"/>
              <a:t>Shifts in personality and mood</a:t>
            </a:r>
          </a:p>
          <a:p>
            <a:pPr marL="685800" lvl="1" indent="-228600">
              <a:lnSpc>
                <a:spcPct val="90000"/>
              </a:lnSpc>
              <a:spcBef>
                <a:spcPts val="1800"/>
              </a:spcBef>
              <a:buClr>
                <a:schemeClr val="accent1"/>
              </a:buClr>
              <a:buSzPct val="100000"/>
              <a:buFont typeface="Arial" pitchFamily="34" charset="0"/>
              <a:buChar char="▪"/>
            </a:pPr>
            <a:r>
              <a:rPr lang="en-GB" sz="2000" dirty="0" smtClean="0"/>
              <a:t>Memory loss and forgetfulness</a:t>
            </a:r>
          </a:p>
          <a:p>
            <a:endParaRPr lang="en-GB" dirty="0"/>
          </a:p>
        </p:txBody>
      </p:sp>
    </p:spTree>
    <p:extLst>
      <p:ext uri="{BB962C8B-B14F-4D97-AF65-F5344CB8AC3E}">
        <p14:creationId xmlns:p14="http://schemas.microsoft.com/office/powerpoint/2010/main" val="56983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Problem</a:t>
            </a:r>
            <a:endParaRPr lang="en-US" dirty="0"/>
          </a:p>
        </p:txBody>
      </p:sp>
      <p:sp>
        <p:nvSpPr>
          <p:cNvPr id="5" name="TextBox 4"/>
          <p:cNvSpPr txBox="1"/>
          <p:nvPr/>
        </p:nvSpPr>
        <p:spPr>
          <a:xfrm>
            <a:off x="611185" y="1883297"/>
            <a:ext cx="10969629" cy="3744615"/>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World Health Organisation (2003) report emphasised adherence to long-term therapies as a key concern</a:t>
            </a:r>
          </a:p>
          <a:p>
            <a:pPr marL="228600" indent="-228600">
              <a:lnSpc>
                <a:spcPct val="90000"/>
              </a:lnSpc>
              <a:spcBef>
                <a:spcPts val="1800"/>
              </a:spcBef>
              <a:buClr>
                <a:schemeClr val="accent1"/>
              </a:buClr>
              <a:buSzPct val="100000"/>
              <a:buFont typeface="Arial" pitchFamily="34" charset="0"/>
              <a:buChar char="▪"/>
            </a:pPr>
            <a:r>
              <a:rPr lang="en-GB" sz="2000" dirty="0" smtClean="0"/>
              <a:t>SCIE: 45 percent of medicines prescribed in the UK for older people; up to 50 percent of that population are believed to not take them as prescribed</a:t>
            </a:r>
          </a:p>
          <a:p>
            <a:pPr marL="228600" indent="-228600">
              <a:lnSpc>
                <a:spcPct val="90000"/>
              </a:lnSpc>
              <a:spcBef>
                <a:spcPts val="1800"/>
              </a:spcBef>
              <a:buClr>
                <a:schemeClr val="accent1"/>
              </a:buClr>
              <a:buSzPct val="100000"/>
              <a:buFont typeface="Arial" pitchFamily="34" charset="0"/>
              <a:buChar char="▪"/>
            </a:pPr>
            <a:r>
              <a:rPr lang="en-GB" sz="2000" dirty="0" smtClean="0"/>
              <a:t>How does dementia affect the issue of adherence for glaucoma patients, carers and healthcare professionals?</a:t>
            </a:r>
          </a:p>
          <a:p>
            <a:pPr marL="685800" lvl="1" indent="-228600">
              <a:lnSpc>
                <a:spcPct val="90000"/>
              </a:lnSpc>
              <a:spcBef>
                <a:spcPts val="1800"/>
              </a:spcBef>
              <a:buClr>
                <a:schemeClr val="accent1"/>
              </a:buClr>
              <a:buSzPct val="100000"/>
              <a:buFont typeface="Arial" pitchFamily="34" charset="0"/>
              <a:buChar char="▪"/>
            </a:pPr>
            <a:r>
              <a:rPr lang="en-GB" sz="2000" dirty="0" smtClean="0"/>
              <a:t>Population affected by dementia and glaucoma not fully understood</a:t>
            </a:r>
          </a:p>
          <a:p>
            <a:pPr marL="685800" lvl="1" indent="-228600">
              <a:lnSpc>
                <a:spcPct val="90000"/>
              </a:lnSpc>
              <a:spcBef>
                <a:spcPts val="1800"/>
              </a:spcBef>
              <a:buClr>
                <a:schemeClr val="accent1"/>
              </a:buClr>
              <a:buSzPct val="100000"/>
              <a:buFont typeface="Arial" pitchFamily="34" charset="0"/>
              <a:buChar char="▪"/>
            </a:pPr>
            <a:r>
              <a:rPr lang="en-GB" sz="2000" dirty="0" smtClean="0"/>
              <a:t>A study in Fife suggested 24% of people now blind through glaucoma also had dementia</a:t>
            </a:r>
          </a:p>
          <a:p>
            <a:pPr marL="685800" lvl="1" indent="-228600">
              <a:lnSpc>
                <a:spcPct val="90000"/>
              </a:lnSpc>
              <a:spcBef>
                <a:spcPts val="1800"/>
              </a:spcBef>
              <a:buClr>
                <a:schemeClr val="accent1"/>
              </a:buClr>
              <a:buSzPct val="100000"/>
              <a:buFont typeface="Arial" pitchFamily="34" charset="0"/>
              <a:buChar char="▪"/>
            </a:pPr>
            <a:r>
              <a:rPr lang="en-GB" sz="2000" dirty="0" smtClean="0"/>
              <a:t>Those experiencing both conditions could suffer greater distress and confusion</a:t>
            </a:r>
          </a:p>
        </p:txBody>
      </p:sp>
    </p:spTree>
    <p:extLst>
      <p:ext uri="{BB962C8B-B14F-4D97-AF65-F5344CB8AC3E}">
        <p14:creationId xmlns:p14="http://schemas.microsoft.com/office/powerpoint/2010/main" val="258151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185" y="1883297"/>
            <a:ext cx="10969629" cy="3462486"/>
          </a:xfrm>
          <a:prstGeom prst="rect">
            <a:avLst/>
          </a:prstGeom>
          <a:noFill/>
        </p:spPr>
        <p:txBody>
          <a:bodyPr wrap="square" rtlCol="0">
            <a:spAutoFit/>
          </a:bodyPr>
          <a:lstStyle/>
          <a:p>
            <a:pPr marL="228600" indent="-228600">
              <a:lnSpc>
                <a:spcPct val="90000"/>
              </a:lnSpc>
              <a:spcBef>
                <a:spcPts val="1800"/>
              </a:spcBef>
              <a:buClr>
                <a:schemeClr val="accent1"/>
              </a:buClr>
              <a:buSzPct val="100000"/>
              <a:buFont typeface="Arial" pitchFamily="34" charset="0"/>
              <a:buChar char="▪"/>
            </a:pPr>
            <a:r>
              <a:rPr lang="en-GB" sz="2000" dirty="0" smtClean="0"/>
              <a:t>Two </a:t>
            </a:r>
            <a:r>
              <a:rPr lang="en-GB" sz="2000" dirty="0" smtClean="0"/>
              <a:t>research sites in Wales and Scotland</a:t>
            </a:r>
          </a:p>
          <a:p>
            <a:pPr marL="228600" indent="-228600">
              <a:lnSpc>
                <a:spcPct val="90000"/>
              </a:lnSpc>
              <a:spcBef>
                <a:spcPts val="1800"/>
              </a:spcBef>
              <a:buClr>
                <a:schemeClr val="accent1"/>
              </a:buClr>
              <a:buSzPct val="100000"/>
              <a:buFont typeface="Arial" pitchFamily="34" charset="0"/>
              <a:buChar char="▪"/>
            </a:pPr>
            <a:r>
              <a:rPr lang="en-GB" sz="2000" dirty="0" smtClean="0"/>
              <a:t>Interviewed 23 patients suffering dementia and glaucoma</a:t>
            </a:r>
          </a:p>
          <a:p>
            <a:pPr marL="228600" indent="-228600">
              <a:lnSpc>
                <a:spcPct val="90000"/>
              </a:lnSpc>
              <a:spcBef>
                <a:spcPts val="1800"/>
              </a:spcBef>
              <a:buClr>
                <a:schemeClr val="accent1"/>
              </a:buClr>
              <a:buSzPct val="100000"/>
              <a:buFont typeface="Arial" pitchFamily="34" charset="0"/>
              <a:buChar char="▪"/>
            </a:pPr>
            <a:r>
              <a:rPr lang="en-GB" sz="2000" dirty="0" smtClean="0"/>
              <a:t>Interviewed 22 lay carers helping those patients, as well as 9 healthcare professionals</a:t>
            </a:r>
          </a:p>
          <a:p>
            <a:pPr marL="228600" indent="-228600">
              <a:lnSpc>
                <a:spcPct val="90000"/>
              </a:lnSpc>
              <a:spcBef>
                <a:spcPts val="1800"/>
              </a:spcBef>
              <a:buClr>
                <a:schemeClr val="accent1"/>
              </a:buClr>
              <a:buSzPct val="100000"/>
              <a:buFont typeface="Arial" pitchFamily="34" charset="0"/>
              <a:buChar char="▪"/>
            </a:pPr>
            <a:r>
              <a:rPr lang="en-GB" sz="2000" dirty="0" smtClean="0"/>
              <a:t>17 of those dementia and glaucoma patients were interviewed a second time after four to six months</a:t>
            </a:r>
          </a:p>
          <a:p>
            <a:pPr marL="228600" indent="-228600">
              <a:lnSpc>
                <a:spcPct val="90000"/>
              </a:lnSpc>
              <a:spcBef>
                <a:spcPts val="1800"/>
              </a:spcBef>
              <a:buClr>
                <a:schemeClr val="accent1"/>
              </a:buClr>
              <a:buSzPct val="100000"/>
              <a:buFont typeface="Arial" pitchFamily="34" charset="0"/>
              <a:buChar char="▪"/>
            </a:pPr>
            <a:r>
              <a:rPr lang="en-GB" sz="2000" dirty="0" smtClean="0"/>
              <a:t>Only patients capable of consenting and who were willing to take part were interviewed</a:t>
            </a:r>
          </a:p>
          <a:p>
            <a:pPr marL="228600" indent="-228600">
              <a:lnSpc>
                <a:spcPct val="90000"/>
              </a:lnSpc>
              <a:spcBef>
                <a:spcPts val="1800"/>
              </a:spcBef>
              <a:buClr>
                <a:schemeClr val="accent1"/>
              </a:buClr>
              <a:buSzPct val="100000"/>
              <a:buFont typeface="Arial" pitchFamily="34" charset="0"/>
              <a:buChar char="▪"/>
            </a:pPr>
            <a:r>
              <a:rPr lang="en-GB" sz="2000" dirty="0" smtClean="0"/>
              <a:t>Analysis of the interviews focussed on what may influence a person with dementia and glaucoma to be able to take their eye drops, and their medication more broadly</a:t>
            </a:r>
          </a:p>
        </p:txBody>
      </p:sp>
      <p:sp>
        <p:nvSpPr>
          <p:cNvPr id="6" name="Title 1"/>
          <p:cNvSpPr>
            <a:spLocks noGrp="1"/>
          </p:cNvSpPr>
          <p:nvPr>
            <p:ph type="title"/>
          </p:nvPr>
        </p:nvSpPr>
        <p:spPr>
          <a:xfrm>
            <a:off x="1295400" y="503853"/>
            <a:ext cx="9601200" cy="1142385"/>
          </a:xfrm>
        </p:spPr>
        <p:txBody>
          <a:bodyPr/>
          <a:lstStyle/>
          <a:p>
            <a:r>
              <a:rPr lang="en-US" dirty="0" smtClean="0"/>
              <a:t>Our Research Study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Findings</a:t>
            </a:r>
            <a:endParaRPr lang="en-US" dirty="0"/>
          </a:p>
        </p:txBody>
      </p:sp>
      <p:sp>
        <p:nvSpPr>
          <p:cNvPr id="5" name="TextBox 4"/>
          <p:cNvSpPr txBox="1"/>
          <p:nvPr/>
        </p:nvSpPr>
        <p:spPr>
          <a:xfrm>
            <a:off x="585785" y="2211771"/>
            <a:ext cx="10969629" cy="3421449"/>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Active acceptance and passive acceptance</a:t>
            </a:r>
          </a:p>
          <a:p>
            <a:pPr marL="685800" lvl="1" indent="-228600">
              <a:lnSpc>
                <a:spcPct val="90000"/>
              </a:lnSpc>
              <a:spcBef>
                <a:spcPts val="1800"/>
              </a:spcBef>
              <a:buClr>
                <a:schemeClr val="accent1"/>
              </a:buClr>
              <a:buSzPct val="100000"/>
              <a:buFont typeface="Arial" pitchFamily="34" charset="0"/>
              <a:buChar char="▪"/>
            </a:pPr>
            <a:r>
              <a:rPr lang="en-GB" sz="2000" dirty="0" smtClean="0"/>
              <a:t>Rejection and modification of medication regimens</a:t>
            </a:r>
          </a:p>
          <a:p>
            <a:pPr marL="685800" lvl="1" indent="-228600">
              <a:lnSpc>
                <a:spcPct val="90000"/>
              </a:lnSpc>
              <a:spcBef>
                <a:spcPts val="1800"/>
              </a:spcBef>
              <a:buClr>
                <a:schemeClr val="accent1"/>
              </a:buClr>
              <a:buSzPct val="100000"/>
              <a:buFont typeface="Arial" pitchFamily="34" charset="0"/>
              <a:buChar char="▪"/>
            </a:pPr>
            <a:r>
              <a:rPr lang="en-GB" sz="2000" dirty="0" smtClean="0"/>
              <a:t>Adherence transitions</a:t>
            </a:r>
          </a:p>
          <a:p>
            <a:pPr marL="1143000" lvl="2" indent="-228600">
              <a:lnSpc>
                <a:spcPct val="90000"/>
              </a:lnSpc>
              <a:spcBef>
                <a:spcPts val="1800"/>
              </a:spcBef>
              <a:buClr>
                <a:schemeClr val="accent1"/>
              </a:buClr>
              <a:buSzPct val="100000"/>
              <a:buFont typeface="Arial" pitchFamily="34" charset="0"/>
              <a:buChar char="▪"/>
            </a:pPr>
            <a:r>
              <a:rPr lang="en-GB" sz="2000" dirty="0"/>
              <a:t>R</a:t>
            </a:r>
            <a:r>
              <a:rPr lang="en-GB" sz="2000" dirty="0" smtClean="0"/>
              <a:t>ole of the carer</a:t>
            </a:r>
          </a:p>
          <a:p>
            <a:pPr marL="1143000" lvl="2" indent="-228600">
              <a:lnSpc>
                <a:spcPct val="90000"/>
              </a:lnSpc>
              <a:spcBef>
                <a:spcPts val="1800"/>
              </a:spcBef>
              <a:buClr>
                <a:schemeClr val="accent1"/>
              </a:buClr>
              <a:buSzPct val="100000"/>
              <a:buFont typeface="Arial" pitchFamily="34" charset="0"/>
              <a:buChar char="▪"/>
            </a:pPr>
            <a:r>
              <a:rPr lang="en-GB" sz="2000" dirty="0" smtClean="0"/>
              <a:t>Relative importance of conditions</a:t>
            </a:r>
          </a:p>
          <a:p>
            <a:pPr marL="1143000" lvl="2" indent="-228600">
              <a:lnSpc>
                <a:spcPct val="90000"/>
              </a:lnSpc>
              <a:spcBef>
                <a:spcPts val="1800"/>
              </a:spcBef>
              <a:buClr>
                <a:schemeClr val="accent1"/>
              </a:buClr>
              <a:buSzPct val="100000"/>
              <a:buFont typeface="Arial" pitchFamily="34" charset="0"/>
              <a:buChar char="▪"/>
            </a:pPr>
            <a:r>
              <a:rPr lang="en-GB" sz="2000" dirty="0" smtClean="0"/>
              <a:t>Attitudes towards medication and healthcare system </a:t>
            </a:r>
          </a:p>
          <a:p>
            <a:pPr marL="1143000" lvl="2" indent="-228600">
              <a:lnSpc>
                <a:spcPct val="90000"/>
              </a:lnSpc>
              <a:spcBef>
                <a:spcPts val="1800"/>
              </a:spcBef>
              <a:buClr>
                <a:schemeClr val="accent1"/>
              </a:buClr>
              <a:buSzPct val="100000"/>
              <a:buFont typeface="Arial" pitchFamily="34" charset="0"/>
              <a:buChar char="▪"/>
            </a:pPr>
            <a:r>
              <a:rPr lang="en-GB" sz="2000" dirty="0" smtClean="0"/>
              <a:t>Importance of pre-established routines</a:t>
            </a:r>
          </a:p>
        </p:txBody>
      </p:sp>
    </p:spTree>
    <p:extLst>
      <p:ext uri="{BB962C8B-B14F-4D97-AF65-F5344CB8AC3E}">
        <p14:creationId xmlns:p14="http://schemas.microsoft.com/office/powerpoint/2010/main" val="3784526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95400" y="503853"/>
            <a:ext cx="9601200" cy="1142385"/>
          </a:xfrm>
        </p:spPr>
        <p:txBody>
          <a:bodyPr/>
          <a:lstStyle/>
          <a:p>
            <a:r>
              <a:rPr lang="en-US" dirty="0" smtClean="0"/>
              <a:t>Active Acceptance</a:t>
            </a:r>
            <a:endParaRPr lang="en-US" dirty="0"/>
          </a:p>
        </p:txBody>
      </p:sp>
      <p:sp>
        <p:nvSpPr>
          <p:cNvPr id="7" name="TextBox 6"/>
          <p:cNvSpPr txBox="1"/>
          <p:nvPr/>
        </p:nvSpPr>
        <p:spPr>
          <a:xfrm>
            <a:off x="585785" y="2211771"/>
            <a:ext cx="10969629" cy="1944122"/>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‘Purposeful adherers’ (Johnson et al, 1999)</a:t>
            </a:r>
          </a:p>
          <a:p>
            <a:pPr marL="685800" lvl="1" indent="-228600">
              <a:lnSpc>
                <a:spcPct val="90000"/>
              </a:lnSpc>
              <a:spcBef>
                <a:spcPts val="1800"/>
              </a:spcBef>
              <a:buClr>
                <a:schemeClr val="accent1"/>
              </a:buClr>
              <a:buSzPct val="100000"/>
              <a:buFont typeface="Arial" pitchFamily="34" charset="0"/>
              <a:buChar char="▪"/>
            </a:pPr>
            <a:r>
              <a:rPr lang="en-GB" sz="2000" dirty="0" smtClean="0"/>
              <a:t>Prerequisite for active acceptance is believing a prescription is necessary, effective and safe</a:t>
            </a:r>
          </a:p>
          <a:p>
            <a:pPr marL="685800" lvl="1" indent="-228600">
              <a:lnSpc>
                <a:spcPct val="90000"/>
              </a:lnSpc>
              <a:spcBef>
                <a:spcPts val="1800"/>
              </a:spcBef>
              <a:buClr>
                <a:schemeClr val="accent1"/>
              </a:buClr>
              <a:buSzPct val="100000"/>
              <a:buFont typeface="Arial" pitchFamily="34" charset="0"/>
              <a:buChar char="▪"/>
            </a:pPr>
            <a:r>
              <a:rPr lang="en-GB" sz="2000" dirty="0" smtClean="0"/>
              <a:t>Often coincides with education on the nature of the condition being medicated and its potential consequences</a:t>
            </a:r>
          </a:p>
        </p:txBody>
      </p:sp>
      <p:sp>
        <p:nvSpPr>
          <p:cNvPr id="11" name="TextBox 10"/>
          <p:cNvSpPr txBox="1"/>
          <p:nvPr/>
        </p:nvSpPr>
        <p:spPr>
          <a:xfrm>
            <a:off x="1854200" y="4368800"/>
            <a:ext cx="8890000" cy="1477328"/>
          </a:xfrm>
          <a:prstGeom prst="rect">
            <a:avLst/>
          </a:prstGeom>
          <a:noFill/>
        </p:spPr>
        <p:txBody>
          <a:bodyPr wrap="square" rtlCol="0">
            <a:spAutoFit/>
          </a:bodyPr>
          <a:lstStyle/>
          <a:p>
            <a:r>
              <a:rPr lang="en-GB" i="1" dirty="0" smtClean="0"/>
              <a:t>Your eyesight is very precious. I would rather go deaf than lose my eyesight. So, oh no, I put the drops in. </a:t>
            </a:r>
            <a:r>
              <a:rPr lang="en-GB" b="1" i="1" dirty="0" smtClean="0"/>
              <a:t>WP15, Patient</a:t>
            </a:r>
            <a:endParaRPr lang="en-GB" i="1" dirty="0" smtClean="0"/>
          </a:p>
          <a:p>
            <a:r>
              <a:rPr lang="en-GB" i="1" dirty="0" smtClean="0"/>
              <a:t> </a:t>
            </a:r>
          </a:p>
          <a:p>
            <a:r>
              <a:rPr lang="en-GB" i="1" dirty="0" smtClean="0"/>
              <a:t>I’ve put dates on them, because they need to be used by a certain date… your sight is precious, isn’t it? So I do what I’m told. </a:t>
            </a:r>
            <a:r>
              <a:rPr lang="en-GB" b="1" dirty="0" smtClean="0"/>
              <a:t>WPB02, Patient</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503853"/>
            <a:ext cx="9601200" cy="1142385"/>
          </a:xfrm>
        </p:spPr>
        <p:txBody>
          <a:bodyPr/>
          <a:lstStyle/>
          <a:p>
            <a:r>
              <a:rPr lang="en-US" dirty="0" smtClean="0"/>
              <a:t>Passive Acceptance</a:t>
            </a:r>
            <a:endParaRPr lang="en-US" dirty="0"/>
          </a:p>
        </p:txBody>
      </p:sp>
      <p:sp>
        <p:nvSpPr>
          <p:cNvPr id="5" name="TextBox 4"/>
          <p:cNvSpPr txBox="1"/>
          <p:nvPr/>
        </p:nvSpPr>
        <p:spPr>
          <a:xfrm>
            <a:off x="585785" y="2033971"/>
            <a:ext cx="10969629" cy="1944122"/>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Adhere indifferently to medication; relinquish control to others</a:t>
            </a:r>
          </a:p>
          <a:p>
            <a:pPr marL="685800" lvl="1" indent="-228600">
              <a:lnSpc>
                <a:spcPct val="90000"/>
              </a:lnSpc>
              <a:spcBef>
                <a:spcPts val="1800"/>
              </a:spcBef>
              <a:buClr>
                <a:schemeClr val="accent1"/>
              </a:buClr>
              <a:buSzPct val="100000"/>
              <a:buFont typeface="Arial" pitchFamily="34" charset="0"/>
              <a:buChar char="▪"/>
            </a:pPr>
            <a:r>
              <a:rPr lang="en-GB" sz="2000" dirty="0" smtClean="0"/>
              <a:t>Numerous accounts of medication being relinquished to others based on progression of dementia</a:t>
            </a:r>
          </a:p>
          <a:p>
            <a:pPr marL="685800" lvl="1" indent="-228600">
              <a:lnSpc>
                <a:spcPct val="90000"/>
              </a:lnSpc>
              <a:spcBef>
                <a:spcPts val="1800"/>
              </a:spcBef>
              <a:buClr>
                <a:schemeClr val="accent1"/>
              </a:buClr>
              <a:buSzPct val="100000"/>
              <a:buFont typeface="Arial" pitchFamily="34" charset="0"/>
              <a:buChar char="▪"/>
            </a:pPr>
            <a:r>
              <a:rPr lang="en-GB" sz="2000" dirty="0" smtClean="0"/>
              <a:t>The role of medication management was generally assumed by lay carers or care home staff</a:t>
            </a:r>
          </a:p>
        </p:txBody>
      </p:sp>
      <p:sp>
        <p:nvSpPr>
          <p:cNvPr id="6" name="TextBox 5"/>
          <p:cNvSpPr txBox="1"/>
          <p:nvPr/>
        </p:nvSpPr>
        <p:spPr>
          <a:xfrm>
            <a:off x="1854200" y="3937001"/>
            <a:ext cx="8890000" cy="2031325"/>
          </a:xfrm>
          <a:prstGeom prst="rect">
            <a:avLst/>
          </a:prstGeom>
          <a:noFill/>
        </p:spPr>
        <p:txBody>
          <a:bodyPr wrap="square" rtlCol="0">
            <a:spAutoFit/>
          </a:bodyPr>
          <a:lstStyle/>
          <a:p>
            <a:r>
              <a:rPr lang="en-US" i="1" dirty="0" smtClean="0"/>
              <a:t>She was very much in control of it until…in the last two years…her understanding of things became less, and then to remember to do things and what is this and why have you done that. </a:t>
            </a:r>
            <a:r>
              <a:rPr lang="en-US" b="1" i="1" dirty="0" smtClean="0"/>
              <a:t>WC06, </a:t>
            </a:r>
            <a:r>
              <a:rPr lang="en-US" b="1" i="1" dirty="0" err="1" smtClean="0"/>
              <a:t>Carer</a:t>
            </a:r>
            <a:endParaRPr lang="en-US" b="1" i="1" dirty="0" smtClean="0"/>
          </a:p>
          <a:p>
            <a:endParaRPr lang="en-US" b="1" i="1" dirty="0" smtClean="0"/>
          </a:p>
          <a:p>
            <a:r>
              <a:rPr lang="en-GB" i="1" dirty="0" smtClean="0"/>
              <a:t>She wouldn’t remember. Even when I go through, and she’s decided to go to bed, I’ll say I’ll come and do her drops. If I didn’t say that, they wouldn’t be done. </a:t>
            </a:r>
            <a:r>
              <a:rPr lang="en-GB" b="1" i="1" dirty="0" smtClean="0"/>
              <a:t>WC03, Carer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95400" y="503853"/>
            <a:ext cx="9601200" cy="1142385"/>
          </a:xfrm>
        </p:spPr>
        <p:txBody>
          <a:bodyPr/>
          <a:lstStyle/>
          <a:p>
            <a:r>
              <a:rPr lang="en-US" dirty="0" smtClean="0"/>
              <a:t>Rejection or Resistance to Medication</a:t>
            </a:r>
            <a:endParaRPr lang="en-US" dirty="0"/>
          </a:p>
        </p:txBody>
      </p:sp>
      <p:sp>
        <p:nvSpPr>
          <p:cNvPr id="5" name="TextBox 4"/>
          <p:cNvSpPr txBox="1"/>
          <p:nvPr/>
        </p:nvSpPr>
        <p:spPr>
          <a:xfrm>
            <a:off x="585785" y="2211771"/>
            <a:ext cx="10969629" cy="1667123"/>
          </a:xfrm>
          <a:prstGeom prst="rect">
            <a:avLst/>
          </a:prstGeom>
          <a:noFill/>
        </p:spPr>
        <p:txBody>
          <a:bodyPr wrap="square" rtlCol="0">
            <a:spAutoFit/>
          </a:bodyPr>
          <a:lstStyle/>
          <a:p>
            <a:pPr marL="685800" lvl="1" indent="-228600">
              <a:lnSpc>
                <a:spcPct val="90000"/>
              </a:lnSpc>
              <a:spcBef>
                <a:spcPts val="1800"/>
              </a:spcBef>
              <a:buClr>
                <a:schemeClr val="accent1"/>
              </a:buClr>
              <a:buSzPct val="100000"/>
              <a:buFont typeface="Arial" pitchFamily="34" charset="0"/>
              <a:buChar char="▪"/>
            </a:pPr>
            <a:r>
              <a:rPr lang="en-GB" sz="2000" dirty="0" smtClean="0"/>
              <a:t>Accounts of rejection less prevalent within the sample</a:t>
            </a:r>
          </a:p>
          <a:p>
            <a:pPr marL="685800" lvl="1" indent="-228600">
              <a:lnSpc>
                <a:spcPct val="90000"/>
              </a:lnSpc>
              <a:spcBef>
                <a:spcPts val="1800"/>
              </a:spcBef>
              <a:buClr>
                <a:schemeClr val="accent1"/>
              </a:buClr>
              <a:buSzPct val="100000"/>
              <a:buFont typeface="Arial" pitchFamily="34" charset="0"/>
              <a:buChar char="▪"/>
            </a:pPr>
            <a:r>
              <a:rPr lang="en-GB" sz="2000" dirty="0" smtClean="0"/>
              <a:t>Attitudinal factors important in those cases where there was resistance to medication; e.g. not taking the condition seriously</a:t>
            </a:r>
          </a:p>
          <a:p>
            <a:pPr marL="685800" lvl="1" indent="-228600">
              <a:lnSpc>
                <a:spcPct val="90000"/>
              </a:lnSpc>
              <a:spcBef>
                <a:spcPts val="1800"/>
              </a:spcBef>
              <a:buClr>
                <a:schemeClr val="accent1"/>
              </a:buClr>
              <a:buSzPct val="100000"/>
              <a:buFont typeface="Arial" pitchFamily="34" charset="0"/>
              <a:buChar char="▪"/>
            </a:pPr>
            <a:endParaRPr lang="en-GB" sz="2000" dirty="0" smtClean="0"/>
          </a:p>
        </p:txBody>
      </p:sp>
      <p:sp>
        <p:nvSpPr>
          <p:cNvPr id="6" name="TextBox 5"/>
          <p:cNvSpPr txBox="1"/>
          <p:nvPr/>
        </p:nvSpPr>
        <p:spPr>
          <a:xfrm>
            <a:off x="1854200" y="3505200"/>
            <a:ext cx="8890000" cy="2308324"/>
          </a:xfrm>
          <a:prstGeom prst="rect">
            <a:avLst/>
          </a:prstGeom>
          <a:noFill/>
        </p:spPr>
        <p:txBody>
          <a:bodyPr wrap="square" rtlCol="0">
            <a:spAutoFit/>
          </a:bodyPr>
          <a:lstStyle/>
          <a:p>
            <a:r>
              <a:rPr lang="en-GB" i="1" dirty="0" smtClean="0"/>
              <a:t>R: She does it when she thinks about it. When you remember you do it, don’t you?</a:t>
            </a:r>
          </a:p>
          <a:p>
            <a:r>
              <a:rPr lang="en-GB" i="1" dirty="0" smtClean="0"/>
              <a:t>R2: I’m a bit naughty…</a:t>
            </a:r>
          </a:p>
          <a:p>
            <a:r>
              <a:rPr lang="en-GB" i="1" dirty="0" smtClean="0"/>
              <a:t>R: Because it isn’t giving her any trouble, she isn’t bothered with it, you know? </a:t>
            </a:r>
            <a:r>
              <a:rPr lang="en-GB" b="1" i="1" dirty="0" smtClean="0"/>
              <a:t>WC02, Carer (R) and WP01, Patient (R2)</a:t>
            </a:r>
          </a:p>
          <a:p>
            <a:endParaRPr lang="en-GB" i="1" dirty="0" smtClean="0"/>
          </a:p>
          <a:p>
            <a:r>
              <a:rPr lang="en-GB" i="1" dirty="0" smtClean="0"/>
              <a:t>I: Would you have problems remembering to take your </a:t>
            </a:r>
            <a:r>
              <a:rPr lang="en-GB" i="1" dirty="0" err="1" smtClean="0"/>
              <a:t>eyedrops</a:t>
            </a:r>
            <a:r>
              <a:rPr lang="en-GB" i="1" dirty="0" smtClean="0"/>
              <a:t> if your wife wasn’t here to help you?</a:t>
            </a:r>
          </a:p>
          <a:p>
            <a:r>
              <a:rPr lang="en-GB" i="1" dirty="0" smtClean="0"/>
              <a:t>R: Not really. I probably wouldn’t bother. </a:t>
            </a:r>
            <a:r>
              <a:rPr lang="en-GB" b="1" i="1" dirty="0" smtClean="0"/>
              <a:t>WP21, Patient</a:t>
            </a:r>
            <a:endParaRPr lang="en-GB" i="1"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6045</Words>
  <Application>Microsoft Office PowerPoint</Application>
  <PresentationFormat>Widescreen</PresentationFormat>
  <Paragraphs>231</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Diamond Grid 16x9</vt:lpstr>
      <vt:lpstr>Glaucoma, Dementia and the Precipice of Care</vt:lpstr>
      <vt:lpstr>The Problem of Glaucoma</vt:lpstr>
      <vt:lpstr>Dementia and Glaucoma</vt:lpstr>
      <vt:lpstr>The Research Problem</vt:lpstr>
      <vt:lpstr>Our Research Study</vt:lpstr>
      <vt:lpstr>Our Findings</vt:lpstr>
      <vt:lpstr>Active Acceptance</vt:lpstr>
      <vt:lpstr>Passive Acceptance</vt:lpstr>
      <vt:lpstr>Rejection or Resistance to Medication</vt:lpstr>
      <vt:lpstr>Modification of Regimens</vt:lpstr>
      <vt:lpstr>Adherence Transitions</vt:lpstr>
      <vt:lpstr>Attitudes and Beliefs in Value of Medication</vt:lpstr>
      <vt:lpstr>Relative Importance of Conditions</vt:lpstr>
      <vt:lpstr>Pre-Existing Routines</vt:lpstr>
      <vt:lpstr>The Role of the Carer</vt:lpstr>
      <vt:lpstr>Conclusions and Recommendations</vt:lpstr>
      <vt:lpstr>Contact Details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2017-10-25T17:39:42Z</dcterms:created>
  <dcterms:modified xsi:type="dcterms:W3CDTF">2017-11-27T10:49:29Z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